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6" r:id="rId2"/>
    <p:sldId id="274" r:id="rId3"/>
    <p:sldId id="313" r:id="rId4"/>
    <p:sldId id="328" r:id="rId5"/>
    <p:sldId id="329" r:id="rId6"/>
    <p:sldId id="327" r:id="rId7"/>
    <p:sldId id="330" r:id="rId8"/>
    <p:sldId id="331" r:id="rId9"/>
    <p:sldId id="332" r:id="rId10"/>
    <p:sldId id="314" r:id="rId11"/>
    <p:sldId id="321" r:id="rId12"/>
    <p:sldId id="315" r:id="rId13"/>
    <p:sldId id="333" r:id="rId14"/>
    <p:sldId id="316" r:id="rId15"/>
    <p:sldId id="334" r:id="rId16"/>
    <p:sldId id="317" r:id="rId17"/>
    <p:sldId id="323" r:id="rId18"/>
    <p:sldId id="318" r:id="rId19"/>
    <p:sldId id="319" r:id="rId20"/>
    <p:sldId id="324" r:id="rId21"/>
    <p:sldId id="325" r:id="rId22"/>
    <p:sldId id="320" r:id="rId23"/>
    <p:sldId id="326"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8298"/>
    <p:restoredTop sz="94544"/>
  </p:normalViewPr>
  <p:slideViewPr>
    <p:cSldViewPr snapToGrid="0" snapToObjects="1">
      <p:cViewPr>
        <p:scale>
          <a:sx n="35" d="100"/>
          <a:sy n="35" d="100"/>
        </p:scale>
        <p:origin x="760" y="1568"/>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6CA953-F36A-7745-8BCA-30559A3D510C}" type="datetimeFigureOut">
              <a:rPr lang="en-GB" smtClean="0"/>
              <a:t>08/09/2022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855403-8A3A-DA4F-934B-8B456A5D664E}" type="slidenum">
              <a:rPr lang="en-GB" smtClean="0"/>
              <a:t>‹#›</a:t>
            </a:fld>
            <a:endParaRPr lang="en-GB"/>
          </a:p>
        </p:txBody>
      </p:sp>
    </p:spTree>
    <p:extLst>
      <p:ext uri="{BB962C8B-B14F-4D97-AF65-F5344CB8AC3E}">
        <p14:creationId xmlns:p14="http://schemas.microsoft.com/office/powerpoint/2010/main" val="3411057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855403-8A3A-DA4F-934B-8B456A5D664E}" type="slidenum">
              <a:rPr lang="en-GB" smtClean="0"/>
              <a:t>1</a:t>
            </a:fld>
            <a:endParaRPr lang="en-GB"/>
          </a:p>
        </p:txBody>
      </p:sp>
    </p:spTree>
    <p:extLst>
      <p:ext uri="{BB962C8B-B14F-4D97-AF65-F5344CB8AC3E}">
        <p14:creationId xmlns:p14="http://schemas.microsoft.com/office/powerpoint/2010/main" val="6647158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1C996-B2B9-5240-B316-5F32F694CD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9150061-F33B-1B4A-91E5-C949D034E9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685B5E1-A19B-704F-8702-F512E9442226}"/>
              </a:ext>
            </a:extLst>
          </p:cNvPr>
          <p:cNvSpPr>
            <a:spLocks noGrp="1"/>
          </p:cNvSpPr>
          <p:nvPr>
            <p:ph type="dt" sz="half" idx="10"/>
          </p:nvPr>
        </p:nvSpPr>
        <p:spPr/>
        <p:txBody>
          <a:bodyPr/>
          <a:lstStyle/>
          <a:p>
            <a:fld id="{6E9B9E68-4850-8440-9130-1569DB7DBD3D}" type="datetimeFigureOut">
              <a:rPr lang="en-GB" smtClean="0"/>
              <a:t>08/09/2022</a:t>
            </a:fld>
            <a:endParaRPr lang="en-GB"/>
          </a:p>
        </p:txBody>
      </p:sp>
      <p:sp>
        <p:nvSpPr>
          <p:cNvPr id="5" name="Footer Placeholder 4">
            <a:extLst>
              <a:ext uri="{FF2B5EF4-FFF2-40B4-BE49-F238E27FC236}">
                <a16:creationId xmlns:a16="http://schemas.microsoft.com/office/drawing/2014/main" id="{4DE411AE-BFF1-9A41-83A8-41AAE6C746E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4A59E9A-86AB-234B-9208-CBE0FF33772B}"/>
              </a:ext>
            </a:extLst>
          </p:cNvPr>
          <p:cNvSpPr>
            <a:spLocks noGrp="1"/>
          </p:cNvSpPr>
          <p:nvPr>
            <p:ph type="sldNum" sz="quarter" idx="12"/>
          </p:nvPr>
        </p:nvSpPr>
        <p:spPr/>
        <p:txBody>
          <a:bodyPr/>
          <a:lstStyle/>
          <a:p>
            <a:fld id="{D35ECE69-9CD1-F14B-A56D-9503437A8985}" type="slidenum">
              <a:rPr lang="en-GB" smtClean="0"/>
              <a:t>‹#›</a:t>
            </a:fld>
            <a:endParaRPr lang="en-GB"/>
          </a:p>
        </p:txBody>
      </p:sp>
    </p:spTree>
    <p:extLst>
      <p:ext uri="{BB962C8B-B14F-4D97-AF65-F5344CB8AC3E}">
        <p14:creationId xmlns:p14="http://schemas.microsoft.com/office/powerpoint/2010/main" val="25304249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5DF35-2610-7D4D-A15B-38E23A711C4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6774792-A591-0C43-A39A-596364DDF4C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AF12403-A56B-954C-A4E0-716C875DB96A}"/>
              </a:ext>
            </a:extLst>
          </p:cNvPr>
          <p:cNvSpPr>
            <a:spLocks noGrp="1"/>
          </p:cNvSpPr>
          <p:nvPr>
            <p:ph type="dt" sz="half" idx="10"/>
          </p:nvPr>
        </p:nvSpPr>
        <p:spPr/>
        <p:txBody>
          <a:bodyPr/>
          <a:lstStyle/>
          <a:p>
            <a:fld id="{6E9B9E68-4850-8440-9130-1569DB7DBD3D}" type="datetimeFigureOut">
              <a:rPr lang="en-GB" smtClean="0"/>
              <a:t>08/09/2022</a:t>
            </a:fld>
            <a:endParaRPr lang="en-GB"/>
          </a:p>
        </p:txBody>
      </p:sp>
      <p:sp>
        <p:nvSpPr>
          <p:cNvPr id="5" name="Footer Placeholder 4">
            <a:extLst>
              <a:ext uri="{FF2B5EF4-FFF2-40B4-BE49-F238E27FC236}">
                <a16:creationId xmlns:a16="http://schemas.microsoft.com/office/drawing/2014/main" id="{A7D762AB-59D0-F04F-8C34-35F2AECCAE5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D56A6CB-52D2-5B4D-B0FC-E5CA94A6915A}"/>
              </a:ext>
            </a:extLst>
          </p:cNvPr>
          <p:cNvSpPr>
            <a:spLocks noGrp="1"/>
          </p:cNvSpPr>
          <p:nvPr>
            <p:ph type="sldNum" sz="quarter" idx="12"/>
          </p:nvPr>
        </p:nvSpPr>
        <p:spPr/>
        <p:txBody>
          <a:bodyPr/>
          <a:lstStyle/>
          <a:p>
            <a:fld id="{D35ECE69-9CD1-F14B-A56D-9503437A8985}" type="slidenum">
              <a:rPr lang="en-GB" smtClean="0"/>
              <a:t>‹#›</a:t>
            </a:fld>
            <a:endParaRPr lang="en-GB"/>
          </a:p>
        </p:txBody>
      </p:sp>
    </p:spTree>
    <p:extLst>
      <p:ext uri="{BB962C8B-B14F-4D97-AF65-F5344CB8AC3E}">
        <p14:creationId xmlns:p14="http://schemas.microsoft.com/office/powerpoint/2010/main" val="2569762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B1E9E-6383-934F-A592-666F1B47723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955E675-05B5-8645-ABC3-CFFE91C188B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F9AC746-9B0D-AD4C-AA37-3E4813359926}"/>
              </a:ext>
            </a:extLst>
          </p:cNvPr>
          <p:cNvSpPr>
            <a:spLocks noGrp="1"/>
          </p:cNvSpPr>
          <p:nvPr>
            <p:ph type="dt" sz="half" idx="10"/>
          </p:nvPr>
        </p:nvSpPr>
        <p:spPr/>
        <p:txBody>
          <a:bodyPr/>
          <a:lstStyle/>
          <a:p>
            <a:fld id="{6E9B9E68-4850-8440-9130-1569DB7DBD3D}" type="datetimeFigureOut">
              <a:rPr lang="en-GB" smtClean="0"/>
              <a:t>08/09/2022</a:t>
            </a:fld>
            <a:endParaRPr lang="en-GB"/>
          </a:p>
        </p:txBody>
      </p:sp>
      <p:sp>
        <p:nvSpPr>
          <p:cNvPr id="5" name="Footer Placeholder 4">
            <a:extLst>
              <a:ext uri="{FF2B5EF4-FFF2-40B4-BE49-F238E27FC236}">
                <a16:creationId xmlns:a16="http://schemas.microsoft.com/office/drawing/2014/main" id="{29A9664B-DEB2-6849-B2CF-91A197B6BC9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3BE64E7-1787-0E4B-93E6-10DABAC204FD}"/>
              </a:ext>
            </a:extLst>
          </p:cNvPr>
          <p:cNvSpPr>
            <a:spLocks noGrp="1"/>
          </p:cNvSpPr>
          <p:nvPr>
            <p:ph type="sldNum" sz="quarter" idx="12"/>
          </p:nvPr>
        </p:nvSpPr>
        <p:spPr/>
        <p:txBody>
          <a:bodyPr/>
          <a:lstStyle/>
          <a:p>
            <a:fld id="{D35ECE69-9CD1-F14B-A56D-9503437A8985}" type="slidenum">
              <a:rPr lang="en-GB" smtClean="0"/>
              <a:t>‹#›</a:t>
            </a:fld>
            <a:endParaRPr lang="en-GB"/>
          </a:p>
        </p:txBody>
      </p:sp>
    </p:spTree>
    <p:extLst>
      <p:ext uri="{BB962C8B-B14F-4D97-AF65-F5344CB8AC3E}">
        <p14:creationId xmlns:p14="http://schemas.microsoft.com/office/powerpoint/2010/main" val="39963875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1E4FC-0EE0-9F47-8AB9-6678F2305D7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AD65237-F45C-1842-9DF3-370D3AB1BA1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79DEFCD-7FF3-DE43-BDE5-42CE773DA46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09812F5-1021-C246-B4E4-D46D0E2A6C6E}"/>
              </a:ext>
            </a:extLst>
          </p:cNvPr>
          <p:cNvSpPr>
            <a:spLocks noGrp="1"/>
          </p:cNvSpPr>
          <p:nvPr>
            <p:ph type="dt" sz="half" idx="10"/>
          </p:nvPr>
        </p:nvSpPr>
        <p:spPr/>
        <p:txBody>
          <a:bodyPr/>
          <a:lstStyle/>
          <a:p>
            <a:fld id="{6E9B9E68-4850-8440-9130-1569DB7DBD3D}" type="datetimeFigureOut">
              <a:rPr lang="en-GB" smtClean="0"/>
              <a:t>08/09/2022</a:t>
            </a:fld>
            <a:endParaRPr lang="en-GB"/>
          </a:p>
        </p:txBody>
      </p:sp>
      <p:sp>
        <p:nvSpPr>
          <p:cNvPr id="6" name="Footer Placeholder 5">
            <a:extLst>
              <a:ext uri="{FF2B5EF4-FFF2-40B4-BE49-F238E27FC236}">
                <a16:creationId xmlns:a16="http://schemas.microsoft.com/office/drawing/2014/main" id="{47A7527D-1E2A-5442-8A21-63CF03ECB3E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26B47F9-C074-D34C-8B3E-49A1E821EA07}"/>
              </a:ext>
            </a:extLst>
          </p:cNvPr>
          <p:cNvSpPr>
            <a:spLocks noGrp="1"/>
          </p:cNvSpPr>
          <p:nvPr>
            <p:ph type="sldNum" sz="quarter" idx="12"/>
          </p:nvPr>
        </p:nvSpPr>
        <p:spPr/>
        <p:txBody>
          <a:bodyPr/>
          <a:lstStyle/>
          <a:p>
            <a:fld id="{D35ECE69-9CD1-F14B-A56D-9503437A8985}" type="slidenum">
              <a:rPr lang="en-GB" smtClean="0"/>
              <a:t>‹#›</a:t>
            </a:fld>
            <a:endParaRPr lang="en-GB"/>
          </a:p>
        </p:txBody>
      </p:sp>
    </p:spTree>
    <p:extLst>
      <p:ext uri="{BB962C8B-B14F-4D97-AF65-F5344CB8AC3E}">
        <p14:creationId xmlns:p14="http://schemas.microsoft.com/office/powerpoint/2010/main" val="15999074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6F142-7397-134B-8816-B6156965040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00A7593-10F5-D546-8CC0-773B3A36B1E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8156E0F-EE48-2446-9BFD-94C0BB5E1CD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F408884-E1C4-6A41-8A74-F235FF4DE1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C501CA7-3A87-F941-9BEB-6AD71F516B4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6B77EB5-BB91-C246-A4C2-A6511A489F2D}"/>
              </a:ext>
            </a:extLst>
          </p:cNvPr>
          <p:cNvSpPr>
            <a:spLocks noGrp="1"/>
          </p:cNvSpPr>
          <p:nvPr>
            <p:ph type="dt" sz="half" idx="10"/>
          </p:nvPr>
        </p:nvSpPr>
        <p:spPr/>
        <p:txBody>
          <a:bodyPr/>
          <a:lstStyle/>
          <a:p>
            <a:fld id="{6E9B9E68-4850-8440-9130-1569DB7DBD3D}" type="datetimeFigureOut">
              <a:rPr lang="en-GB" smtClean="0"/>
              <a:t>08/09/2022</a:t>
            </a:fld>
            <a:endParaRPr lang="en-GB"/>
          </a:p>
        </p:txBody>
      </p:sp>
      <p:sp>
        <p:nvSpPr>
          <p:cNvPr id="8" name="Footer Placeholder 7">
            <a:extLst>
              <a:ext uri="{FF2B5EF4-FFF2-40B4-BE49-F238E27FC236}">
                <a16:creationId xmlns:a16="http://schemas.microsoft.com/office/drawing/2014/main" id="{0C68161F-E103-774E-AF32-7A1536F5946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B688133-4C64-B241-BAFD-20C898ED8F79}"/>
              </a:ext>
            </a:extLst>
          </p:cNvPr>
          <p:cNvSpPr>
            <a:spLocks noGrp="1"/>
          </p:cNvSpPr>
          <p:nvPr>
            <p:ph type="sldNum" sz="quarter" idx="12"/>
          </p:nvPr>
        </p:nvSpPr>
        <p:spPr/>
        <p:txBody>
          <a:bodyPr/>
          <a:lstStyle/>
          <a:p>
            <a:fld id="{D35ECE69-9CD1-F14B-A56D-9503437A8985}" type="slidenum">
              <a:rPr lang="en-GB" smtClean="0"/>
              <a:t>‹#›</a:t>
            </a:fld>
            <a:endParaRPr lang="en-GB"/>
          </a:p>
        </p:txBody>
      </p:sp>
    </p:spTree>
    <p:extLst>
      <p:ext uri="{BB962C8B-B14F-4D97-AF65-F5344CB8AC3E}">
        <p14:creationId xmlns:p14="http://schemas.microsoft.com/office/powerpoint/2010/main" val="1668763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F5658-9AB8-6D47-82B1-FE28A752094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2EFBAAB-5A28-3646-B5A3-3C70F15071A6}"/>
              </a:ext>
            </a:extLst>
          </p:cNvPr>
          <p:cNvSpPr>
            <a:spLocks noGrp="1"/>
          </p:cNvSpPr>
          <p:nvPr>
            <p:ph type="dt" sz="half" idx="10"/>
          </p:nvPr>
        </p:nvSpPr>
        <p:spPr/>
        <p:txBody>
          <a:bodyPr/>
          <a:lstStyle/>
          <a:p>
            <a:fld id="{6E9B9E68-4850-8440-9130-1569DB7DBD3D}" type="datetimeFigureOut">
              <a:rPr lang="en-GB" smtClean="0"/>
              <a:t>08/09/2022</a:t>
            </a:fld>
            <a:endParaRPr lang="en-GB"/>
          </a:p>
        </p:txBody>
      </p:sp>
      <p:sp>
        <p:nvSpPr>
          <p:cNvPr id="4" name="Footer Placeholder 3">
            <a:extLst>
              <a:ext uri="{FF2B5EF4-FFF2-40B4-BE49-F238E27FC236}">
                <a16:creationId xmlns:a16="http://schemas.microsoft.com/office/drawing/2014/main" id="{BC549E09-20BB-EC43-86CE-81E72A3A8F8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380216F-DEAD-FA4E-9959-32A9F9EE2B5F}"/>
              </a:ext>
            </a:extLst>
          </p:cNvPr>
          <p:cNvSpPr>
            <a:spLocks noGrp="1"/>
          </p:cNvSpPr>
          <p:nvPr>
            <p:ph type="sldNum" sz="quarter" idx="12"/>
          </p:nvPr>
        </p:nvSpPr>
        <p:spPr/>
        <p:txBody>
          <a:bodyPr/>
          <a:lstStyle/>
          <a:p>
            <a:fld id="{D35ECE69-9CD1-F14B-A56D-9503437A8985}" type="slidenum">
              <a:rPr lang="en-GB" smtClean="0"/>
              <a:t>‹#›</a:t>
            </a:fld>
            <a:endParaRPr lang="en-GB"/>
          </a:p>
        </p:txBody>
      </p:sp>
    </p:spTree>
    <p:extLst>
      <p:ext uri="{BB962C8B-B14F-4D97-AF65-F5344CB8AC3E}">
        <p14:creationId xmlns:p14="http://schemas.microsoft.com/office/powerpoint/2010/main" val="859266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CD9C0C-84EB-D04C-AE55-EA2CA6003F1C}"/>
              </a:ext>
            </a:extLst>
          </p:cNvPr>
          <p:cNvSpPr>
            <a:spLocks noGrp="1"/>
          </p:cNvSpPr>
          <p:nvPr>
            <p:ph type="dt" sz="half" idx="10"/>
          </p:nvPr>
        </p:nvSpPr>
        <p:spPr/>
        <p:txBody>
          <a:bodyPr/>
          <a:lstStyle/>
          <a:p>
            <a:fld id="{6E9B9E68-4850-8440-9130-1569DB7DBD3D}" type="datetimeFigureOut">
              <a:rPr lang="en-GB" smtClean="0"/>
              <a:t>08/09/2022</a:t>
            </a:fld>
            <a:endParaRPr lang="en-GB"/>
          </a:p>
        </p:txBody>
      </p:sp>
      <p:sp>
        <p:nvSpPr>
          <p:cNvPr id="3" name="Footer Placeholder 2">
            <a:extLst>
              <a:ext uri="{FF2B5EF4-FFF2-40B4-BE49-F238E27FC236}">
                <a16:creationId xmlns:a16="http://schemas.microsoft.com/office/drawing/2014/main" id="{52DDEC6D-E524-4446-ACF7-5E570DDFAD2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C877F6E-5903-8A4F-B6B4-506ADA2BF843}"/>
              </a:ext>
            </a:extLst>
          </p:cNvPr>
          <p:cNvSpPr>
            <a:spLocks noGrp="1"/>
          </p:cNvSpPr>
          <p:nvPr>
            <p:ph type="sldNum" sz="quarter" idx="12"/>
          </p:nvPr>
        </p:nvSpPr>
        <p:spPr/>
        <p:txBody>
          <a:bodyPr/>
          <a:lstStyle/>
          <a:p>
            <a:fld id="{D35ECE69-9CD1-F14B-A56D-9503437A8985}" type="slidenum">
              <a:rPr lang="en-GB" smtClean="0"/>
              <a:t>‹#›</a:t>
            </a:fld>
            <a:endParaRPr lang="en-GB"/>
          </a:p>
        </p:txBody>
      </p:sp>
    </p:spTree>
    <p:extLst>
      <p:ext uri="{BB962C8B-B14F-4D97-AF65-F5344CB8AC3E}">
        <p14:creationId xmlns:p14="http://schemas.microsoft.com/office/powerpoint/2010/main" val="20181279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1C2AF-CB84-CE4D-BB17-9BCD0BEE0B6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99B20B3-45CE-EC4E-BA6D-FA4FD4B16C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154BC5E-71F7-E742-9409-CA8CA235B8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1E0B373-D001-604D-982A-08CA677FD784}"/>
              </a:ext>
            </a:extLst>
          </p:cNvPr>
          <p:cNvSpPr>
            <a:spLocks noGrp="1"/>
          </p:cNvSpPr>
          <p:nvPr>
            <p:ph type="dt" sz="half" idx="10"/>
          </p:nvPr>
        </p:nvSpPr>
        <p:spPr/>
        <p:txBody>
          <a:bodyPr/>
          <a:lstStyle/>
          <a:p>
            <a:fld id="{6E9B9E68-4850-8440-9130-1569DB7DBD3D}" type="datetimeFigureOut">
              <a:rPr lang="en-GB" smtClean="0"/>
              <a:t>08/09/2022</a:t>
            </a:fld>
            <a:endParaRPr lang="en-GB"/>
          </a:p>
        </p:txBody>
      </p:sp>
      <p:sp>
        <p:nvSpPr>
          <p:cNvPr id="6" name="Footer Placeholder 5">
            <a:extLst>
              <a:ext uri="{FF2B5EF4-FFF2-40B4-BE49-F238E27FC236}">
                <a16:creationId xmlns:a16="http://schemas.microsoft.com/office/drawing/2014/main" id="{540A53A4-9FF5-354D-9804-63AC381E503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46BE2C6-B8B8-094D-A85A-744FFA7DFD34}"/>
              </a:ext>
            </a:extLst>
          </p:cNvPr>
          <p:cNvSpPr>
            <a:spLocks noGrp="1"/>
          </p:cNvSpPr>
          <p:nvPr>
            <p:ph type="sldNum" sz="quarter" idx="12"/>
          </p:nvPr>
        </p:nvSpPr>
        <p:spPr/>
        <p:txBody>
          <a:bodyPr/>
          <a:lstStyle/>
          <a:p>
            <a:fld id="{D35ECE69-9CD1-F14B-A56D-9503437A8985}" type="slidenum">
              <a:rPr lang="en-GB" smtClean="0"/>
              <a:t>‹#›</a:t>
            </a:fld>
            <a:endParaRPr lang="en-GB"/>
          </a:p>
        </p:txBody>
      </p:sp>
    </p:spTree>
    <p:extLst>
      <p:ext uri="{BB962C8B-B14F-4D97-AF65-F5344CB8AC3E}">
        <p14:creationId xmlns:p14="http://schemas.microsoft.com/office/powerpoint/2010/main" val="1566393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97EDF-2AC2-6D43-91AD-2FC7CA5634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171A7A0-8EE4-5F4E-8431-6698219AC6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FA29AC0-5F77-6A4E-9E7E-2470D20875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F012124-AAD0-434C-BB3D-99DF851B953C}"/>
              </a:ext>
            </a:extLst>
          </p:cNvPr>
          <p:cNvSpPr>
            <a:spLocks noGrp="1"/>
          </p:cNvSpPr>
          <p:nvPr>
            <p:ph type="dt" sz="half" idx="10"/>
          </p:nvPr>
        </p:nvSpPr>
        <p:spPr/>
        <p:txBody>
          <a:bodyPr/>
          <a:lstStyle/>
          <a:p>
            <a:fld id="{6E9B9E68-4850-8440-9130-1569DB7DBD3D}" type="datetimeFigureOut">
              <a:rPr lang="en-GB" smtClean="0"/>
              <a:t>08/09/2022</a:t>
            </a:fld>
            <a:endParaRPr lang="en-GB"/>
          </a:p>
        </p:txBody>
      </p:sp>
      <p:sp>
        <p:nvSpPr>
          <p:cNvPr id="6" name="Footer Placeholder 5">
            <a:extLst>
              <a:ext uri="{FF2B5EF4-FFF2-40B4-BE49-F238E27FC236}">
                <a16:creationId xmlns:a16="http://schemas.microsoft.com/office/drawing/2014/main" id="{EA971030-798C-1C48-9A71-7398ECA8619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91CB539-5901-1540-9072-7C0C108B2F3C}"/>
              </a:ext>
            </a:extLst>
          </p:cNvPr>
          <p:cNvSpPr>
            <a:spLocks noGrp="1"/>
          </p:cNvSpPr>
          <p:nvPr>
            <p:ph type="sldNum" sz="quarter" idx="12"/>
          </p:nvPr>
        </p:nvSpPr>
        <p:spPr/>
        <p:txBody>
          <a:bodyPr/>
          <a:lstStyle/>
          <a:p>
            <a:fld id="{D35ECE69-9CD1-F14B-A56D-9503437A8985}" type="slidenum">
              <a:rPr lang="en-GB" smtClean="0"/>
              <a:t>‹#›</a:t>
            </a:fld>
            <a:endParaRPr lang="en-GB"/>
          </a:p>
        </p:txBody>
      </p:sp>
    </p:spTree>
    <p:extLst>
      <p:ext uri="{BB962C8B-B14F-4D97-AF65-F5344CB8AC3E}">
        <p14:creationId xmlns:p14="http://schemas.microsoft.com/office/powerpoint/2010/main" val="953057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D51DE-1CDB-1F4B-BC0E-3B66D909FC8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AEF3569-F8AB-9A4A-994A-749B93653A7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0E29316-AB93-C642-9A75-2F6D0AE98E05}"/>
              </a:ext>
            </a:extLst>
          </p:cNvPr>
          <p:cNvSpPr>
            <a:spLocks noGrp="1"/>
          </p:cNvSpPr>
          <p:nvPr>
            <p:ph type="dt" sz="half" idx="10"/>
          </p:nvPr>
        </p:nvSpPr>
        <p:spPr/>
        <p:txBody>
          <a:bodyPr/>
          <a:lstStyle/>
          <a:p>
            <a:fld id="{6E9B9E68-4850-8440-9130-1569DB7DBD3D}" type="datetimeFigureOut">
              <a:rPr lang="en-GB" smtClean="0"/>
              <a:t>08/09/2022</a:t>
            </a:fld>
            <a:endParaRPr lang="en-GB"/>
          </a:p>
        </p:txBody>
      </p:sp>
      <p:sp>
        <p:nvSpPr>
          <p:cNvPr id="5" name="Footer Placeholder 4">
            <a:extLst>
              <a:ext uri="{FF2B5EF4-FFF2-40B4-BE49-F238E27FC236}">
                <a16:creationId xmlns:a16="http://schemas.microsoft.com/office/drawing/2014/main" id="{C3B41DCC-FA20-DC41-8FAD-2CE86B5F0C5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C09FB14-979F-B449-9D48-74BE686816FB}"/>
              </a:ext>
            </a:extLst>
          </p:cNvPr>
          <p:cNvSpPr>
            <a:spLocks noGrp="1"/>
          </p:cNvSpPr>
          <p:nvPr>
            <p:ph type="sldNum" sz="quarter" idx="12"/>
          </p:nvPr>
        </p:nvSpPr>
        <p:spPr/>
        <p:txBody>
          <a:bodyPr/>
          <a:lstStyle/>
          <a:p>
            <a:fld id="{D35ECE69-9CD1-F14B-A56D-9503437A8985}" type="slidenum">
              <a:rPr lang="en-GB" smtClean="0"/>
              <a:t>‹#›</a:t>
            </a:fld>
            <a:endParaRPr lang="en-GB"/>
          </a:p>
        </p:txBody>
      </p:sp>
    </p:spTree>
    <p:extLst>
      <p:ext uri="{BB962C8B-B14F-4D97-AF65-F5344CB8AC3E}">
        <p14:creationId xmlns:p14="http://schemas.microsoft.com/office/powerpoint/2010/main" val="22584445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5250C3-D53E-A041-A9DB-1045605D2E0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8BA64DC-20F7-AD49-920F-A006498DE1F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499E27B-924A-0249-8B0C-E673A4375B98}"/>
              </a:ext>
            </a:extLst>
          </p:cNvPr>
          <p:cNvSpPr>
            <a:spLocks noGrp="1"/>
          </p:cNvSpPr>
          <p:nvPr>
            <p:ph type="dt" sz="half" idx="10"/>
          </p:nvPr>
        </p:nvSpPr>
        <p:spPr/>
        <p:txBody>
          <a:bodyPr/>
          <a:lstStyle/>
          <a:p>
            <a:fld id="{6E9B9E68-4850-8440-9130-1569DB7DBD3D}" type="datetimeFigureOut">
              <a:rPr lang="en-GB" smtClean="0"/>
              <a:t>08/09/2022</a:t>
            </a:fld>
            <a:endParaRPr lang="en-GB"/>
          </a:p>
        </p:txBody>
      </p:sp>
      <p:sp>
        <p:nvSpPr>
          <p:cNvPr id="5" name="Footer Placeholder 4">
            <a:extLst>
              <a:ext uri="{FF2B5EF4-FFF2-40B4-BE49-F238E27FC236}">
                <a16:creationId xmlns:a16="http://schemas.microsoft.com/office/drawing/2014/main" id="{F876B186-AD16-124B-BE89-F100238EF68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37A8E32-8AA1-6E4A-8993-363D1F968077}"/>
              </a:ext>
            </a:extLst>
          </p:cNvPr>
          <p:cNvSpPr>
            <a:spLocks noGrp="1"/>
          </p:cNvSpPr>
          <p:nvPr>
            <p:ph type="sldNum" sz="quarter" idx="12"/>
          </p:nvPr>
        </p:nvSpPr>
        <p:spPr/>
        <p:txBody>
          <a:bodyPr/>
          <a:lstStyle/>
          <a:p>
            <a:fld id="{D35ECE69-9CD1-F14B-A56D-9503437A8985}" type="slidenum">
              <a:rPr lang="en-GB" smtClean="0"/>
              <a:t>‹#›</a:t>
            </a:fld>
            <a:endParaRPr lang="en-GB"/>
          </a:p>
        </p:txBody>
      </p:sp>
    </p:spTree>
    <p:extLst>
      <p:ext uri="{BB962C8B-B14F-4D97-AF65-F5344CB8AC3E}">
        <p14:creationId xmlns:p14="http://schemas.microsoft.com/office/powerpoint/2010/main" val="6762534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A0815C-FC18-0D4F-9BB0-7E51A018C2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A39992-E157-964F-9AA8-EEFBFFCC11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B1A1A3F-696C-0B4F-B81C-505E822DA6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9B9E68-4850-8440-9130-1569DB7DBD3D}" type="datetimeFigureOut">
              <a:rPr lang="en-GB" smtClean="0"/>
              <a:t>08/09/2022</a:t>
            </a:fld>
            <a:endParaRPr lang="en-GB"/>
          </a:p>
        </p:txBody>
      </p:sp>
      <p:sp>
        <p:nvSpPr>
          <p:cNvPr id="5" name="Footer Placeholder 4">
            <a:extLst>
              <a:ext uri="{FF2B5EF4-FFF2-40B4-BE49-F238E27FC236}">
                <a16:creationId xmlns:a16="http://schemas.microsoft.com/office/drawing/2014/main" id="{775A592D-4E04-0940-8787-6F9AF0A732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B0887DF6-B662-1A43-8D83-3032652B80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5ECE69-9CD1-F14B-A56D-9503437A8985}" type="slidenum">
              <a:rPr lang="en-GB" smtClean="0"/>
              <a:t>‹#›</a:t>
            </a:fld>
            <a:endParaRPr lang="en-GB"/>
          </a:p>
        </p:txBody>
      </p:sp>
    </p:spTree>
    <p:extLst>
      <p:ext uri="{BB962C8B-B14F-4D97-AF65-F5344CB8AC3E}">
        <p14:creationId xmlns:p14="http://schemas.microsoft.com/office/powerpoint/2010/main" val="42173668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B834EAE-5F37-B14C-A10C-9F6ED3F074D6}"/>
              </a:ext>
            </a:extLst>
          </p:cNvPr>
          <p:cNvPicPr>
            <a:picLocks noChangeAspect="1"/>
          </p:cNvPicPr>
          <p:nvPr/>
        </p:nvPicPr>
        <p:blipFill rotWithShape="1">
          <a:blip r:embed="rId3"/>
          <a:srcRect t="37740" b="23944"/>
          <a:stretch/>
        </p:blipFill>
        <p:spPr>
          <a:xfrm>
            <a:off x="-1021" y="0"/>
            <a:ext cx="12192000" cy="6858000"/>
          </a:xfrm>
          <a:prstGeom prst="rect">
            <a:avLst/>
          </a:prstGeom>
        </p:spPr>
      </p:pic>
      <p:sp>
        <p:nvSpPr>
          <p:cNvPr id="6" name="TextBox 5">
            <a:extLst>
              <a:ext uri="{FF2B5EF4-FFF2-40B4-BE49-F238E27FC236}">
                <a16:creationId xmlns:a16="http://schemas.microsoft.com/office/drawing/2014/main" id="{2010E631-21CE-6343-B0E6-9C72C5DAC70D}"/>
              </a:ext>
            </a:extLst>
          </p:cNvPr>
          <p:cNvSpPr txBox="1"/>
          <p:nvPr/>
        </p:nvSpPr>
        <p:spPr>
          <a:xfrm>
            <a:off x="-1020" y="5108656"/>
            <a:ext cx="12191999" cy="1754326"/>
          </a:xfrm>
          <a:prstGeom prst="rect">
            <a:avLst/>
          </a:prstGeom>
          <a:solidFill>
            <a:schemeClr val="accent2"/>
          </a:solidFill>
        </p:spPr>
        <p:txBody>
          <a:bodyPr wrap="square" rtlCol="0">
            <a:spAutoFit/>
          </a:bodyPr>
          <a:lstStyle/>
          <a:p>
            <a:pPr algn="r"/>
            <a:r>
              <a:rPr lang="en-GB" sz="5400" b="1" dirty="0">
                <a:solidFill>
                  <a:schemeClr val="bg1"/>
                </a:solidFill>
                <a:latin typeface="Brandon Grotesque Medium" panose="020B0603020203060202" pitchFamily="34" charset="77"/>
              </a:rPr>
              <a:t>Building Administration</a:t>
            </a:r>
          </a:p>
          <a:p>
            <a:pPr algn="r"/>
            <a:r>
              <a:rPr lang="en-GB" sz="5400" b="1" dirty="0">
                <a:solidFill>
                  <a:schemeClr val="bg1"/>
                </a:solidFill>
                <a:latin typeface="Brandon Grotesque Medium" panose="020B0603020203060202" pitchFamily="34" charset="77"/>
              </a:rPr>
              <a:t>N6</a:t>
            </a:r>
          </a:p>
        </p:txBody>
      </p:sp>
      <p:pic>
        <p:nvPicPr>
          <p:cNvPr id="8" name="Picture 7">
            <a:extLst>
              <a:ext uri="{FF2B5EF4-FFF2-40B4-BE49-F238E27FC236}">
                <a16:creationId xmlns:a16="http://schemas.microsoft.com/office/drawing/2014/main" id="{AEAFD9B4-3832-9845-B14D-BFFC5D28A267}"/>
              </a:ext>
            </a:extLst>
          </p:cNvPr>
          <p:cNvPicPr>
            <a:picLocks noChangeAspect="1"/>
          </p:cNvPicPr>
          <p:nvPr/>
        </p:nvPicPr>
        <p:blipFill>
          <a:blip r:embed="rId4"/>
          <a:stretch>
            <a:fillRect/>
          </a:stretch>
        </p:blipFill>
        <p:spPr>
          <a:xfrm>
            <a:off x="-1523627" y="-858622"/>
            <a:ext cx="6512486" cy="6512486"/>
          </a:xfrm>
          <a:prstGeom prst="rect">
            <a:avLst/>
          </a:prstGeom>
        </p:spPr>
      </p:pic>
    </p:spTree>
    <p:extLst>
      <p:ext uri="{BB962C8B-B14F-4D97-AF65-F5344CB8AC3E}">
        <p14:creationId xmlns:p14="http://schemas.microsoft.com/office/powerpoint/2010/main" val="38001000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BC44349-E095-B640-BA77-F8550B225BD3}"/>
              </a:ext>
            </a:extLst>
          </p:cNvPr>
          <p:cNvPicPr>
            <a:picLocks noChangeAspect="1"/>
          </p:cNvPicPr>
          <p:nvPr/>
        </p:nvPicPr>
        <p:blipFill>
          <a:blip r:embed="rId2"/>
          <a:stretch>
            <a:fillRect/>
          </a:stretch>
        </p:blipFill>
        <p:spPr>
          <a:xfrm>
            <a:off x="11712389" y="6361876"/>
            <a:ext cx="382221" cy="461850"/>
          </a:xfrm>
          <a:prstGeom prst="rect">
            <a:avLst/>
          </a:prstGeom>
        </p:spPr>
      </p:pic>
      <p:sp>
        <p:nvSpPr>
          <p:cNvPr id="11" name="TextBox 10">
            <a:extLst>
              <a:ext uri="{FF2B5EF4-FFF2-40B4-BE49-F238E27FC236}">
                <a16:creationId xmlns:a16="http://schemas.microsoft.com/office/drawing/2014/main" id="{B47845E2-B490-9D4D-9BD0-54D563609FEE}"/>
              </a:ext>
            </a:extLst>
          </p:cNvPr>
          <p:cNvSpPr txBox="1"/>
          <p:nvPr/>
        </p:nvSpPr>
        <p:spPr>
          <a:xfrm>
            <a:off x="0" y="6418535"/>
            <a:ext cx="8820472" cy="338554"/>
          </a:xfrm>
          <a:prstGeom prst="rect">
            <a:avLst/>
          </a:prstGeom>
          <a:noFill/>
        </p:spPr>
        <p:txBody>
          <a:bodyPr wrap="square" rtlCol="0">
            <a:spAutoFit/>
          </a:bodyPr>
          <a:lstStyle/>
          <a:p>
            <a:r>
              <a:rPr lang="en-ZA" sz="1600" dirty="0" err="1">
                <a:solidFill>
                  <a:schemeClr val="bg1"/>
                </a:solidFill>
              </a:rPr>
              <a:t>www.futuremanagers.com</a:t>
            </a:r>
            <a:endParaRPr lang="en-ZA" sz="1600" dirty="0">
              <a:solidFill>
                <a:schemeClr val="bg1"/>
              </a:solidFill>
            </a:endParaRPr>
          </a:p>
        </p:txBody>
      </p:sp>
      <p:sp>
        <p:nvSpPr>
          <p:cNvPr id="15" name="Rectangle 14">
            <a:extLst>
              <a:ext uri="{FF2B5EF4-FFF2-40B4-BE49-F238E27FC236}">
                <a16:creationId xmlns:a16="http://schemas.microsoft.com/office/drawing/2014/main" id="{09DBDF20-6C58-4C10-890E-E99404A4841A}"/>
              </a:ext>
            </a:extLst>
          </p:cNvPr>
          <p:cNvSpPr/>
          <p:nvPr/>
        </p:nvSpPr>
        <p:spPr>
          <a:xfrm>
            <a:off x="544605" y="544606"/>
            <a:ext cx="11093824" cy="5768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4A32270A-B0A3-794E-ABA3-38B5164546B2}"/>
              </a:ext>
            </a:extLst>
          </p:cNvPr>
          <p:cNvSpPr txBox="1"/>
          <p:nvPr/>
        </p:nvSpPr>
        <p:spPr>
          <a:xfrm>
            <a:off x="793376" y="1802775"/>
            <a:ext cx="10596283" cy="2793842"/>
          </a:xfrm>
          <a:prstGeom prst="rect">
            <a:avLst/>
          </a:prstGeom>
          <a:noFill/>
        </p:spPr>
        <p:txBody>
          <a:bodyPr wrap="square" rtlCol="0">
            <a:spAutoFit/>
          </a:bodyPr>
          <a:lstStyle/>
          <a:p>
            <a:pPr>
              <a:lnSpc>
                <a:spcPct val="150000"/>
              </a:lnSpc>
            </a:pPr>
            <a:r>
              <a:rPr lang="en-GB" sz="2400" b="1" dirty="0">
                <a:solidFill>
                  <a:schemeClr val="accent2"/>
                </a:solidFill>
                <a:latin typeface="Arial" panose="020B0604020202020204" pitchFamily="34" charset="0"/>
                <a:cs typeface="Arial" panose="020B0604020202020204" pitchFamily="34" charset="0"/>
              </a:rPr>
              <a:t>TENDERING</a:t>
            </a:r>
          </a:p>
          <a:p>
            <a:pPr>
              <a:lnSpc>
                <a:spcPct val="150000"/>
              </a:lnSpc>
            </a:pPr>
            <a:r>
              <a:rPr lang="en-ZA" sz="2400" dirty="0">
                <a:latin typeface="Arial" panose="020B0604020202020204" pitchFamily="34" charset="0"/>
                <a:cs typeface="Arial" panose="020B0604020202020204" pitchFamily="34" charset="0"/>
              </a:rPr>
              <a:t>Tendering is the process an organisation follows to select a suitable supplier which will provide the goods or services it requires. During the process the organisation will send out an invitation to tender, which is a list of their requirements, to the interested parties. </a:t>
            </a:r>
          </a:p>
        </p:txBody>
      </p:sp>
      <p:sp>
        <p:nvSpPr>
          <p:cNvPr id="9" name="TextBox 8">
            <a:extLst>
              <a:ext uri="{FF2B5EF4-FFF2-40B4-BE49-F238E27FC236}">
                <a16:creationId xmlns:a16="http://schemas.microsoft.com/office/drawing/2014/main" id="{73DE21AF-DCC8-47F2-BCAC-14C9406629F4}"/>
              </a:ext>
            </a:extLst>
          </p:cNvPr>
          <p:cNvSpPr txBox="1"/>
          <p:nvPr/>
        </p:nvSpPr>
        <p:spPr>
          <a:xfrm>
            <a:off x="669602" y="668500"/>
            <a:ext cx="10824882" cy="646331"/>
          </a:xfrm>
          <a:prstGeom prst="rect">
            <a:avLst/>
          </a:prstGeom>
          <a:noFill/>
        </p:spPr>
        <p:txBody>
          <a:bodyPr wrap="square" rtlCol="0">
            <a:spAutoFit/>
          </a:bodyPr>
          <a:lstStyle/>
          <a:p>
            <a:pPr algn="r"/>
            <a:r>
              <a:rPr lang="en-GB" sz="3600" b="1" dirty="0">
                <a:latin typeface="Arial" panose="020B0604020202020204" pitchFamily="34" charset="0"/>
                <a:cs typeface="Arial" panose="020B0604020202020204" pitchFamily="34" charset="0"/>
              </a:rPr>
              <a:t>Module 1: Tendering and contracts</a:t>
            </a:r>
          </a:p>
        </p:txBody>
      </p:sp>
    </p:spTree>
    <p:extLst>
      <p:ext uri="{BB962C8B-B14F-4D97-AF65-F5344CB8AC3E}">
        <p14:creationId xmlns:p14="http://schemas.microsoft.com/office/powerpoint/2010/main" val="1012513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BC44349-E095-B640-BA77-F8550B225BD3}"/>
              </a:ext>
            </a:extLst>
          </p:cNvPr>
          <p:cNvPicPr>
            <a:picLocks noChangeAspect="1"/>
          </p:cNvPicPr>
          <p:nvPr/>
        </p:nvPicPr>
        <p:blipFill>
          <a:blip r:embed="rId2"/>
          <a:stretch>
            <a:fillRect/>
          </a:stretch>
        </p:blipFill>
        <p:spPr>
          <a:xfrm>
            <a:off x="11712389" y="6361876"/>
            <a:ext cx="382221" cy="461850"/>
          </a:xfrm>
          <a:prstGeom prst="rect">
            <a:avLst/>
          </a:prstGeom>
        </p:spPr>
      </p:pic>
      <p:sp>
        <p:nvSpPr>
          <p:cNvPr id="11" name="TextBox 10">
            <a:extLst>
              <a:ext uri="{FF2B5EF4-FFF2-40B4-BE49-F238E27FC236}">
                <a16:creationId xmlns:a16="http://schemas.microsoft.com/office/drawing/2014/main" id="{B47845E2-B490-9D4D-9BD0-54D563609FEE}"/>
              </a:ext>
            </a:extLst>
          </p:cNvPr>
          <p:cNvSpPr txBox="1"/>
          <p:nvPr/>
        </p:nvSpPr>
        <p:spPr>
          <a:xfrm>
            <a:off x="0" y="6418535"/>
            <a:ext cx="8820472" cy="338554"/>
          </a:xfrm>
          <a:prstGeom prst="rect">
            <a:avLst/>
          </a:prstGeom>
          <a:noFill/>
        </p:spPr>
        <p:txBody>
          <a:bodyPr wrap="square" rtlCol="0">
            <a:spAutoFit/>
          </a:bodyPr>
          <a:lstStyle/>
          <a:p>
            <a:r>
              <a:rPr lang="en-ZA" sz="1600" dirty="0" err="1">
                <a:solidFill>
                  <a:schemeClr val="bg1"/>
                </a:solidFill>
              </a:rPr>
              <a:t>www.futuremanagers.com</a:t>
            </a:r>
            <a:endParaRPr lang="en-ZA" sz="1600" dirty="0">
              <a:solidFill>
                <a:schemeClr val="bg1"/>
              </a:solidFill>
            </a:endParaRPr>
          </a:p>
        </p:txBody>
      </p:sp>
      <p:sp>
        <p:nvSpPr>
          <p:cNvPr id="13" name="Rectangle 12">
            <a:extLst>
              <a:ext uri="{FF2B5EF4-FFF2-40B4-BE49-F238E27FC236}">
                <a16:creationId xmlns:a16="http://schemas.microsoft.com/office/drawing/2014/main" id="{10263B4C-A81D-4191-97B2-8862E2CB37E6}"/>
              </a:ext>
            </a:extLst>
          </p:cNvPr>
          <p:cNvSpPr/>
          <p:nvPr/>
        </p:nvSpPr>
        <p:spPr>
          <a:xfrm>
            <a:off x="544605" y="544606"/>
            <a:ext cx="11093824" cy="5768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27BA99E4-F4F5-8D43-A38A-E11589EDCD02}"/>
              </a:ext>
            </a:extLst>
          </p:cNvPr>
          <p:cNvSpPr txBox="1"/>
          <p:nvPr/>
        </p:nvSpPr>
        <p:spPr>
          <a:xfrm>
            <a:off x="669602" y="668500"/>
            <a:ext cx="10824882" cy="461665"/>
          </a:xfrm>
          <a:prstGeom prst="rect">
            <a:avLst/>
          </a:prstGeom>
          <a:noFill/>
        </p:spPr>
        <p:txBody>
          <a:bodyPr wrap="square" rtlCol="0">
            <a:spAutoFit/>
          </a:bodyPr>
          <a:lstStyle/>
          <a:p>
            <a:pPr algn="r"/>
            <a:r>
              <a:rPr lang="en-GB" sz="2400" b="1" dirty="0">
                <a:latin typeface="Arial" panose="020B0604020202020204" pitchFamily="34" charset="0"/>
                <a:cs typeface="Arial" panose="020B0604020202020204" pitchFamily="34" charset="0"/>
              </a:rPr>
              <a:t>Module 1: Tendering and contracts (continued)</a:t>
            </a:r>
          </a:p>
        </p:txBody>
      </p:sp>
      <p:sp>
        <p:nvSpPr>
          <p:cNvPr id="8" name="TextBox 7">
            <a:extLst>
              <a:ext uri="{FF2B5EF4-FFF2-40B4-BE49-F238E27FC236}">
                <a16:creationId xmlns:a16="http://schemas.microsoft.com/office/drawing/2014/main" id="{411D3548-63CF-B143-8E9D-B93E1CCC8481}"/>
              </a:ext>
            </a:extLst>
          </p:cNvPr>
          <p:cNvSpPr txBox="1"/>
          <p:nvPr/>
        </p:nvSpPr>
        <p:spPr>
          <a:xfrm>
            <a:off x="793376" y="1802775"/>
            <a:ext cx="10596283" cy="2793842"/>
          </a:xfrm>
          <a:prstGeom prst="rect">
            <a:avLst/>
          </a:prstGeom>
          <a:noFill/>
        </p:spPr>
        <p:txBody>
          <a:bodyPr wrap="square" rtlCol="0">
            <a:spAutoFit/>
          </a:bodyPr>
          <a:lstStyle/>
          <a:p>
            <a:pPr>
              <a:lnSpc>
                <a:spcPct val="150000"/>
              </a:lnSpc>
            </a:pPr>
            <a:r>
              <a:rPr lang="en-GB" sz="2400" b="1" dirty="0">
                <a:solidFill>
                  <a:schemeClr val="accent2"/>
                </a:solidFill>
                <a:latin typeface="Arial" panose="020B0604020202020204" pitchFamily="34" charset="0"/>
                <a:cs typeface="Arial" panose="020B0604020202020204" pitchFamily="34" charset="0"/>
              </a:rPr>
              <a:t>TENDERING TYPES</a:t>
            </a:r>
          </a:p>
          <a:p>
            <a:pPr>
              <a:lnSpc>
                <a:spcPct val="150000"/>
              </a:lnSpc>
            </a:pPr>
            <a:r>
              <a:rPr lang="en-ZA" sz="2400" dirty="0">
                <a:latin typeface="Arial" panose="020B0604020202020204" pitchFamily="34" charset="0"/>
                <a:cs typeface="Arial" panose="020B0604020202020204" pitchFamily="34" charset="0"/>
              </a:rPr>
              <a:t>The three main types of tenders are as follows: </a:t>
            </a:r>
          </a:p>
          <a:p>
            <a:pPr marL="342900" indent="-342900">
              <a:lnSpc>
                <a:spcPct val="150000"/>
              </a:lnSpc>
              <a:buFont typeface="Arial" panose="020B0604020202020204" pitchFamily="34" charset="0"/>
              <a:buChar char="•"/>
            </a:pPr>
            <a:r>
              <a:rPr lang="en-ZA" sz="2400" dirty="0">
                <a:latin typeface="Arial" panose="020B0604020202020204" pitchFamily="34" charset="0"/>
                <a:cs typeface="Arial" panose="020B0604020202020204" pitchFamily="34" charset="0"/>
              </a:rPr>
              <a:t>Open tenders,</a:t>
            </a:r>
          </a:p>
          <a:p>
            <a:pPr marL="342900" indent="-342900">
              <a:lnSpc>
                <a:spcPct val="150000"/>
              </a:lnSpc>
              <a:buFont typeface="Arial" panose="020B0604020202020204" pitchFamily="34" charset="0"/>
              <a:buChar char="•"/>
            </a:pPr>
            <a:r>
              <a:rPr lang="en-ZA" sz="2400" dirty="0">
                <a:latin typeface="Arial" panose="020B0604020202020204" pitchFamily="34" charset="0"/>
                <a:cs typeface="Arial" panose="020B0604020202020204" pitchFamily="34" charset="0"/>
              </a:rPr>
              <a:t>Selective tenders, and</a:t>
            </a:r>
          </a:p>
          <a:p>
            <a:pPr marL="342900" indent="-342900">
              <a:lnSpc>
                <a:spcPct val="150000"/>
              </a:lnSpc>
              <a:buFont typeface="Arial" panose="020B0604020202020204" pitchFamily="34" charset="0"/>
              <a:buChar char="•"/>
            </a:pPr>
            <a:r>
              <a:rPr lang="en-ZA" sz="2400" dirty="0">
                <a:latin typeface="Arial" panose="020B0604020202020204" pitchFamily="34" charset="0"/>
                <a:cs typeface="Arial" panose="020B0604020202020204" pitchFamily="34" charset="0"/>
              </a:rPr>
              <a:t>Negotiated tenders.</a:t>
            </a:r>
          </a:p>
        </p:txBody>
      </p:sp>
    </p:spTree>
    <p:extLst>
      <p:ext uri="{BB962C8B-B14F-4D97-AF65-F5344CB8AC3E}">
        <p14:creationId xmlns:p14="http://schemas.microsoft.com/office/powerpoint/2010/main" val="40776737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BC44349-E095-B640-BA77-F8550B225BD3}"/>
              </a:ext>
            </a:extLst>
          </p:cNvPr>
          <p:cNvPicPr>
            <a:picLocks noChangeAspect="1"/>
          </p:cNvPicPr>
          <p:nvPr/>
        </p:nvPicPr>
        <p:blipFill>
          <a:blip r:embed="rId2"/>
          <a:stretch>
            <a:fillRect/>
          </a:stretch>
        </p:blipFill>
        <p:spPr>
          <a:xfrm>
            <a:off x="11712389" y="6361876"/>
            <a:ext cx="382221" cy="461850"/>
          </a:xfrm>
          <a:prstGeom prst="rect">
            <a:avLst/>
          </a:prstGeom>
        </p:spPr>
      </p:pic>
      <p:sp>
        <p:nvSpPr>
          <p:cNvPr id="11" name="TextBox 10">
            <a:extLst>
              <a:ext uri="{FF2B5EF4-FFF2-40B4-BE49-F238E27FC236}">
                <a16:creationId xmlns:a16="http://schemas.microsoft.com/office/drawing/2014/main" id="{B47845E2-B490-9D4D-9BD0-54D563609FEE}"/>
              </a:ext>
            </a:extLst>
          </p:cNvPr>
          <p:cNvSpPr txBox="1"/>
          <p:nvPr/>
        </p:nvSpPr>
        <p:spPr>
          <a:xfrm>
            <a:off x="0" y="6418535"/>
            <a:ext cx="8820472" cy="338554"/>
          </a:xfrm>
          <a:prstGeom prst="rect">
            <a:avLst/>
          </a:prstGeom>
          <a:noFill/>
        </p:spPr>
        <p:txBody>
          <a:bodyPr wrap="square" rtlCol="0">
            <a:spAutoFit/>
          </a:bodyPr>
          <a:lstStyle/>
          <a:p>
            <a:r>
              <a:rPr lang="en-ZA" sz="1600" dirty="0" err="1">
                <a:solidFill>
                  <a:schemeClr val="bg1"/>
                </a:solidFill>
              </a:rPr>
              <a:t>www.futuremanagers.com</a:t>
            </a:r>
            <a:endParaRPr lang="en-ZA" sz="1600" dirty="0">
              <a:solidFill>
                <a:schemeClr val="bg1"/>
              </a:solidFill>
            </a:endParaRPr>
          </a:p>
        </p:txBody>
      </p:sp>
      <p:sp>
        <p:nvSpPr>
          <p:cNvPr id="13" name="Rectangle 12">
            <a:extLst>
              <a:ext uri="{FF2B5EF4-FFF2-40B4-BE49-F238E27FC236}">
                <a16:creationId xmlns:a16="http://schemas.microsoft.com/office/drawing/2014/main" id="{10263B4C-A81D-4191-97B2-8862E2CB37E6}"/>
              </a:ext>
            </a:extLst>
          </p:cNvPr>
          <p:cNvSpPr/>
          <p:nvPr/>
        </p:nvSpPr>
        <p:spPr>
          <a:xfrm>
            <a:off x="544605" y="544606"/>
            <a:ext cx="11093824" cy="5768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27BA99E4-F4F5-8D43-A38A-E11589EDCD02}"/>
              </a:ext>
            </a:extLst>
          </p:cNvPr>
          <p:cNvSpPr txBox="1"/>
          <p:nvPr/>
        </p:nvSpPr>
        <p:spPr>
          <a:xfrm>
            <a:off x="669602" y="668500"/>
            <a:ext cx="10824882" cy="461665"/>
          </a:xfrm>
          <a:prstGeom prst="rect">
            <a:avLst/>
          </a:prstGeom>
          <a:noFill/>
        </p:spPr>
        <p:txBody>
          <a:bodyPr wrap="square" rtlCol="0">
            <a:spAutoFit/>
          </a:bodyPr>
          <a:lstStyle/>
          <a:p>
            <a:pPr algn="r"/>
            <a:r>
              <a:rPr lang="en-GB" sz="2400" b="1" dirty="0">
                <a:latin typeface="Arial" panose="020B0604020202020204" pitchFamily="34" charset="0"/>
                <a:cs typeface="Arial" panose="020B0604020202020204" pitchFamily="34" charset="0"/>
              </a:rPr>
              <a:t>Module 1: Tendering and contracts (continued)</a:t>
            </a:r>
          </a:p>
        </p:txBody>
      </p:sp>
      <p:sp>
        <p:nvSpPr>
          <p:cNvPr id="8" name="TextBox 7">
            <a:extLst>
              <a:ext uri="{FF2B5EF4-FFF2-40B4-BE49-F238E27FC236}">
                <a16:creationId xmlns:a16="http://schemas.microsoft.com/office/drawing/2014/main" id="{411D3548-63CF-B143-8E9D-B93E1CCC8481}"/>
              </a:ext>
            </a:extLst>
          </p:cNvPr>
          <p:cNvSpPr txBox="1"/>
          <p:nvPr/>
        </p:nvSpPr>
        <p:spPr>
          <a:xfrm>
            <a:off x="793376" y="1802775"/>
            <a:ext cx="10596283" cy="1685846"/>
          </a:xfrm>
          <a:prstGeom prst="rect">
            <a:avLst/>
          </a:prstGeom>
          <a:noFill/>
        </p:spPr>
        <p:txBody>
          <a:bodyPr wrap="square" rtlCol="0">
            <a:spAutoFit/>
          </a:bodyPr>
          <a:lstStyle/>
          <a:p>
            <a:pPr>
              <a:lnSpc>
                <a:spcPct val="150000"/>
              </a:lnSpc>
            </a:pPr>
            <a:r>
              <a:rPr lang="en-GB" sz="2400" b="1" dirty="0">
                <a:solidFill>
                  <a:schemeClr val="accent2"/>
                </a:solidFill>
                <a:latin typeface="Arial" panose="020B0604020202020204" pitchFamily="34" charset="0"/>
                <a:cs typeface="Arial" panose="020B0604020202020204" pitchFamily="34" charset="0"/>
              </a:rPr>
              <a:t>TENDER DOCUMENTS</a:t>
            </a:r>
          </a:p>
          <a:p>
            <a:pPr>
              <a:lnSpc>
                <a:spcPct val="150000"/>
              </a:lnSpc>
            </a:pPr>
            <a:r>
              <a:rPr lang="en-ZA" sz="2400" dirty="0">
                <a:latin typeface="Arial" panose="020B0604020202020204" pitchFamily="34" charset="0"/>
                <a:cs typeface="Arial" panose="020B0604020202020204" pitchFamily="34" charset="0"/>
              </a:rPr>
              <a:t>The tender process is supported by various documents. The level of detail captured on the documents is determined by the project type and size. </a:t>
            </a:r>
          </a:p>
        </p:txBody>
      </p:sp>
    </p:spTree>
    <p:extLst>
      <p:ext uri="{BB962C8B-B14F-4D97-AF65-F5344CB8AC3E}">
        <p14:creationId xmlns:p14="http://schemas.microsoft.com/office/powerpoint/2010/main" val="33002979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BC44349-E095-B640-BA77-F8550B225BD3}"/>
              </a:ext>
            </a:extLst>
          </p:cNvPr>
          <p:cNvPicPr>
            <a:picLocks noChangeAspect="1"/>
          </p:cNvPicPr>
          <p:nvPr/>
        </p:nvPicPr>
        <p:blipFill>
          <a:blip r:embed="rId2"/>
          <a:stretch>
            <a:fillRect/>
          </a:stretch>
        </p:blipFill>
        <p:spPr>
          <a:xfrm>
            <a:off x="11712389" y="6361876"/>
            <a:ext cx="382221" cy="461850"/>
          </a:xfrm>
          <a:prstGeom prst="rect">
            <a:avLst/>
          </a:prstGeom>
        </p:spPr>
      </p:pic>
      <p:sp>
        <p:nvSpPr>
          <p:cNvPr id="11" name="TextBox 10">
            <a:extLst>
              <a:ext uri="{FF2B5EF4-FFF2-40B4-BE49-F238E27FC236}">
                <a16:creationId xmlns:a16="http://schemas.microsoft.com/office/drawing/2014/main" id="{B47845E2-B490-9D4D-9BD0-54D563609FEE}"/>
              </a:ext>
            </a:extLst>
          </p:cNvPr>
          <p:cNvSpPr txBox="1"/>
          <p:nvPr/>
        </p:nvSpPr>
        <p:spPr>
          <a:xfrm>
            <a:off x="0" y="6418535"/>
            <a:ext cx="8820472" cy="338554"/>
          </a:xfrm>
          <a:prstGeom prst="rect">
            <a:avLst/>
          </a:prstGeom>
          <a:noFill/>
        </p:spPr>
        <p:txBody>
          <a:bodyPr wrap="square" rtlCol="0">
            <a:spAutoFit/>
          </a:bodyPr>
          <a:lstStyle/>
          <a:p>
            <a:r>
              <a:rPr lang="en-ZA" sz="1600" dirty="0" err="1">
                <a:solidFill>
                  <a:schemeClr val="bg1"/>
                </a:solidFill>
              </a:rPr>
              <a:t>www.futuremanagers.com</a:t>
            </a:r>
            <a:endParaRPr lang="en-ZA" sz="1600" dirty="0">
              <a:solidFill>
                <a:schemeClr val="bg1"/>
              </a:solidFill>
            </a:endParaRPr>
          </a:p>
        </p:txBody>
      </p:sp>
      <p:sp>
        <p:nvSpPr>
          <p:cNvPr id="13" name="Rectangle 12">
            <a:extLst>
              <a:ext uri="{FF2B5EF4-FFF2-40B4-BE49-F238E27FC236}">
                <a16:creationId xmlns:a16="http://schemas.microsoft.com/office/drawing/2014/main" id="{10263B4C-A81D-4191-97B2-8862E2CB37E6}"/>
              </a:ext>
            </a:extLst>
          </p:cNvPr>
          <p:cNvSpPr/>
          <p:nvPr/>
        </p:nvSpPr>
        <p:spPr>
          <a:xfrm>
            <a:off x="544605" y="544606"/>
            <a:ext cx="11093824" cy="5768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27BA99E4-F4F5-8D43-A38A-E11589EDCD02}"/>
              </a:ext>
            </a:extLst>
          </p:cNvPr>
          <p:cNvSpPr txBox="1"/>
          <p:nvPr/>
        </p:nvSpPr>
        <p:spPr>
          <a:xfrm>
            <a:off x="669602" y="668500"/>
            <a:ext cx="10824882" cy="461665"/>
          </a:xfrm>
          <a:prstGeom prst="rect">
            <a:avLst/>
          </a:prstGeom>
          <a:noFill/>
        </p:spPr>
        <p:txBody>
          <a:bodyPr wrap="square" rtlCol="0">
            <a:spAutoFit/>
          </a:bodyPr>
          <a:lstStyle/>
          <a:p>
            <a:pPr algn="r"/>
            <a:r>
              <a:rPr lang="en-GB" sz="2400" b="1" dirty="0">
                <a:latin typeface="Arial" panose="020B0604020202020204" pitchFamily="34" charset="0"/>
                <a:cs typeface="Arial" panose="020B0604020202020204" pitchFamily="34" charset="0"/>
              </a:rPr>
              <a:t>Module 1: Tendering and contracts (continued)</a:t>
            </a:r>
          </a:p>
        </p:txBody>
      </p:sp>
      <p:sp>
        <p:nvSpPr>
          <p:cNvPr id="8" name="TextBox 7">
            <a:extLst>
              <a:ext uri="{FF2B5EF4-FFF2-40B4-BE49-F238E27FC236}">
                <a16:creationId xmlns:a16="http://schemas.microsoft.com/office/drawing/2014/main" id="{411D3548-63CF-B143-8E9D-B93E1CCC8481}"/>
              </a:ext>
            </a:extLst>
          </p:cNvPr>
          <p:cNvSpPr txBox="1"/>
          <p:nvPr/>
        </p:nvSpPr>
        <p:spPr>
          <a:xfrm>
            <a:off x="793376" y="1802775"/>
            <a:ext cx="10596283" cy="2793842"/>
          </a:xfrm>
          <a:prstGeom prst="rect">
            <a:avLst/>
          </a:prstGeom>
          <a:noFill/>
        </p:spPr>
        <p:txBody>
          <a:bodyPr wrap="square" rtlCol="0">
            <a:spAutoFit/>
          </a:bodyPr>
          <a:lstStyle/>
          <a:p>
            <a:pPr>
              <a:lnSpc>
                <a:spcPct val="150000"/>
              </a:lnSpc>
            </a:pPr>
            <a:r>
              <a:rPr lang="en-GB" sz="2400" b="1" dirty="0">
                <a:solidFill>
                  <a:schemeClr val="accent2"/>
                </a:solidFill>
                <a:latin typeface="Arial" panose="020B0604020202020204" pitchFamily="34" charset="0"/>
                <a:cs typeface="Arial" panose="020B0604020202020204" pitchFamily="34" charset="0"/>
              </a:rPr>
              <a:t>PREPARING FOR A TENDER</a:t>
            </a:r>
          </a:p>
          <a:p>
            <a:pPr>
              <a:lnSpc>
                <a:spcPct val="150000"/>
              </a:lnSpc>
            </a:pPr>
            <a:r>
              <a:rPr lang="en-ZA" sz="2400" dirty="0">
                <a:latin typeface="Arial" panose="020B0604020202020204" pitchFamily="34" charset="0"/>
                <a:cs typeface="Arial" panose="020B0604020202020204" pitchFamily="34" charset="0"/>
              </a:rPr>
              <a:t>The following three areas are important to cover when preparing to tender:</a:t>
            </a:r>
          </a:p>
          <a:p>
            <a:pPr marL="342900" indent="-342900">
              <a:lnSpc>
                <a:spcPct val="150000"/>
              </a:lnSpc>
              <a:buFont typeface="Arial" panose="020B0604020202020204" pitchFamily="34" charset="0"/>
              <a:buChar char="•"/>
            </a:pPr>
            <a:r>
              <a:rPr lang="en-ZA" sz="2400" dirty="0">
                <a:latin typeface="Arial" panose="020B0604020202020204" pitchFamily="34" charset="0"/>
                <a:cs typeface="Arial" panose="020B0604020202020204" pitchFamily="34" charset="0"/>
              </a:rPr>
              <a:t>Determine the client’s need,</a:t>
            </a:r>
          </a:p>
          <a:p>
            <a:pPr marL="342900" indent="-342900">
              <a:lnSpc>
                <a:spcPct val="150000"/>
              </a:lnSpc>
              <a:buFont typeface="Arial" panose="020B0604020202020204" pitchFamily="34" charset="0"/>
              <a:buChar char="•"/>
            </a:pPr>
            <a:r>
              <a:rPr lang="en-ZA" sz="2400" dirty="0">
                <a:latin typeface="Arial" panose="020B0604020202020204" pitchFamily="34" charset="0"/>
                <a:cs typeface="Arial" panose="020B0604020202020204" pitchFamily="34" charset="0"/>
              </a:rPr>
              <a:t>Cover the basics, and</a:t>
            </a:r>
          </a:p>
          <a:p>
            <a:pPr marL="342900" indent="-342900">
              <a:lnSpc>
                <a:spcPct val="150000"/>
              </a:lnSpc>
              <a:buFont typeface="Arial" panose="020B0604020202020204" pitchFamily="34" charset="0"/>
              <a:buChar char="•"/>
            </a:pPr>
            <a:r>
              <a:rPr lang="en-ZA" sz="2400" dirty="0">
                <a:latin typeface="Arial" panose="020B0604020202020204" pitchFamily="34" charset="0"/>
                <a:cs typeface="Arial" panose="020B0604020202020204" pitchFamily="34" charset="0"/>
              </a:rPr>
              <a:t>Enhance the bid.</a:t>
            </a:r>
          </a:p>
        </p:txBody>
      </p:sp>
    </p:spTree>
    <p:extLst>
      <p:ext uri="{BB962C8B-B14F-4D97-AF65-F5344CB8AC3E}">
        <p14:creationId xmlns:p14="http://schemas.microsoft.com/office/powerpoint/2010/main" val="39063956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BC44349-E095-B640-BA77-F8550B225BD3}"/>
              </a:ext>
            </a:extLst>
          </p:cNvPr>
          <p:cNvPicPr>
            <a:picLocks noChangeAspect="1"/>
          </p:cNvPicPr>
          <p:nvPr/>
        </p:nvPicPr>
        <p:blipFill>
          <a:blip r:embed="rId2"/>
          <a:stretch>
            <a:fillRect/>
          </a:stretch>
        </p:blipFill>
        <p:spPr>
          <a:xfrm>
            <a:off x="11712389" y="6361876"/>
            <a:ext cx="382221" cy="461850"/>
          </a:xfrm>
          <a:prstGeom prst="rect">
            <a:avLst/>
          </a:prstGeom>
        </p:spPr>
      </p:pic>
      <p:sp>
        <p:nvSpPr>
          <p:cNvPr id="11" name="TextBox 10">
            <a:extLst>
              <a:ext uri="{FF2B5EF4-FFF2-40B4-BE49-F238E27FC236}">
                <a16:creationId xmlns:a16="http://schemas.microsoft.com/office/drawing/2014/main" id="{B47845E2-B490-9D4D-9BD0-54D563609FEE}"/>
              </a:ext>
            </a:extLst>
          </p:cNvPr>
          <p:cNvSpPr txBox="1"/>
          <p:nvPr/>
        </p:nvSpPr>
        <p:spPr>
          <a:xfrm>
            <a:off x="0" y="6418535"/>
            <a:ext cx="8820472" cy="338554"/>
          </a:xfrm>
          <a:prstGeom prst="rect">
            <a:avLst/>
          </a:prstGeom>
          <a:noFill/>
        </p:spPr>
        <p:txBody>
          <a:bodyPr wrap="square" rtlCol="0">
            <a:spAutoFit/>
          </a:bodyPr>
          <a:lstStyle/>
          <a:p>
            <a:r>
              <a:rPr lang="en-ZA" sz="1600" dirty="0" err="1">
                <a:solidFill>
                  <a:schemeClr val="bg1"/>
                </a:solidFill>
              </a:rPr>
              <a:t>www.futuremanagers.com</a:t>
            </a:r>
            <a:endParaRPr lang="en-ZA" sz="1600" dirty="0">
              <a:solidFill>
                <a:schemeClr val="bg1"/>
              </a:solidFill>
            </a:endParaRPr>
          </a:p>
        </p:txBody>
      </p:sp>
      <p:sp>
        <p:nvSpPr>
          <p:cNvPr id="13" name="Rectangle 12">
            <a:extLst>
              <a:ext uri="{FF2B5EF4-FFF2-40B4-BE49-F238E27FC236}">
                <a16:creationId xmlns:a16="http://schemas.microsoft.com/office/drawing/2014/main" id="{10263B4C-A81D-4191-97B2-8862E2CB37E6}"/>
              </a:ext>
            </a:extLst>
          </p:cNvPr>
          <p:cNvSpPr/>
          <p:nvPr/>
        </p:nvSpPr>
        <p:spPr>
          <a:xfrm>
            <a:off x="544605" y="544606"/>
            <a:ext cx="11093824" cy="5768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27BA99E4-F4F5-8D43-A38A-E11589EDCD02}"/>
              </a:ext>
            </a:extLst>
          </p:cNvPr>
          <p:cNvSpPr txBox="1"/>
          <p:nvPr/>
        </p:nvSpPr>
        <p:spPr>
          <a:xfrm>
            <a:off x="669602" y="668500"/>
            <a:ext cx="10824882" cy="461665"/>
          </a:xfrm>
          <a:prstGeom prst="rect">
            <a:avLst/>
          </a:prstGeom>
          <a:noFill/>
        </p:spPr>
        <p:txBody>
          <a:bodyPr wrap="square" rtlCol="0">
            <a:spAutoFit/>
          </a:bodyPr>
          <a:lstStyle/>
          <a:p>
            <a:pPr algn="r"/>
            <a:r>
              <a:rPr lang="en-GB" sz="2400" b="1" dirty="0">
                <a:latin typeface="Arial" panose="020B0604020202020204" pitchFamily="34" charset="0"/>
                <a:cs typeface="Arial" panose="020B0604020202020204" pitchFamily="34" charset="0"/>
              </a:rPr>
              <a:t>Module 1: Tendering and contracts (continued)</a:t>
            </a:r>
          </a:p>
        </p:txBody>
      </p:sp>
      <p:sp>
        <p:nvSpPr>
          <p:cNvPr id="8" name="TextBox 7">
            <a:extLst>
              <a:ext uri="{FF2B5EF4-FFF2-40B4-BE49-F238E27FC236}">
                <a16:creationId xmlns:a16="http://schemas.microsoft.com/office/drawing/2014/main" id="{411D3548-63CF-B143-8E9D-B93E1CCC8481}"/>
              </a:ext>
            </a:extLst>
          </p:cNvPr>
          <p:cNvSpPr txBox="1"/>
          <p:nvPr/>
        </p:nvSpPr>
        <p:spPr>
          <a:xfrm>
            <a:off x="793376" y="1802775"/>
            <a:ext cx="10596283" cy="2239844"/>
          </a:xfrm>
          <a:prstGeom prst="rect">
            <a:avLst/>
          </a:prstGeom>
          <a:noFill/>
        </p:spPr>
        <p:txBody>
          <a:bodyPr wrap="square" rtlCol="0">
            <a:spAutoFit/>
          </a:bodyPr>
          <a:lstStyle/>
          <a:p>
            <a:pPr>
              <a:lnSpc>
                <a:spcPct val="150000"/>
              </a:lnSpc>
            </a:pPr>
            <a:r>
              <a:rPr lang="en-GB" sz="2400" b="1" dirty="0">
                <a:solidFill>
                  <a:schemeClr val="accent2"/>
                </a:solidFill>
                <a:latin typeface="Arial" panose="020B0604020202020204" pitchFamily="34" charset="0"/>
                <a:cs typeface="Arial" panose="020B0604020202020204" pitchFamily="34" charset="0"/>
              </a:rPr>
              <a:t>CONTRACTS</a:t>
            </a:r>
          </a:p>
          <a:p>
            <a:pPr>
              <a:lnSpc>
                <a:spcPct val="150000"/>
              </a:lnSpc>
            </a:pPr>
            <a:r>
              <a:rPr lang="en-ZA" sz="2400" dirty="0">
                <a:latin typeface="Arial" panose="020B0604020202020204" pitchFamily="34" charset="0"/>
                <a:cs typeface="Arial" panose="020B0604020202020204" pitchFamily="34" charset="0"/>
              </a:rPr>
              <a:t>The construction contract is one of the most important documents. Not only is it a legally binding document, it also serves as an outline of rights and responsibilities for all parties involved. </a:t>
            </a:r>
          </a:p>
        </p:txBody>
      </p:sp>
    </p:spTree>
    <p:extLst>
      <p:ext uri="{BB962C8B-B14F-4D97-AF65-F5344CB8AC3E}">
        <p14:creationId xmlns:p14="http://schemas.microsoft.com/office/powerpoint/2010/main" val="25664130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BC44349-E095-B640-BA77-F8550B225BD3}"/>
              </a:ext>
            </a:extLst>
          </p:cNvPr>
          <p:cNvPicPr>
            <a:picLocks noChangeAspect="1"/>
          </p:cNvPicPr>
          <p:nvPr/>
        </p:nvPicPr>
        <p:blipFill>
          <a:blip r:embed="rId2"/>
          <a:stretch>
            <a:fillRect/>
          </a:stretch>
        </p:blipFill>
        <p:spPr>
          <a:xfrm>
            <a:off x="11712389" y="6361876"/>
            <a:ext cx="382221" cy="461850"/>
          </a:xfrm>
          <a:prstGeom prst="rect">
            <a:avLst/>
          </a:prstGeom>
        </p:spPr>
      </p:pic>
      <p:sp>
        <p:nvSpPr>
          <p:cNvPr id="11" name="TextBox 10">
            <a:extLst>
              <a:ext uri="{FF2B5EF4-FFF2-40B4-BE49-F238E27FC236}">
                <a16:creationId xmlns:a16="http://schemas.microsoft.com/office/drawing/2014/main" id="{B47845E2-B490-9D4D-9BD0-54D563609FEE}"/>
              </a:ext>
            </a:extLst>
          </p:cNvPr>
          <p:cNvSpPr txBox="1"/>
          <p:nvPr/>
        </p:nvSpPr>
        <p:spPr>
          <a:xfrm>
            <a:off x="0" y="6418535"/>
            <a:ext cx="8820472" cy="338554"/>
          </a:xfrm>
          <a:prstGeom prst="rect">
            <a:avLst/>
          </a:prstGeom>
          <a:noFill/>
        </p:spPr>
        <p:txBody>
          <a:bodyPr wrap="square" rtlCol="0">
            <a:spAutoFit/>
          </a:bodyPr>
          <a:lstStyle/>
          <a:p>
            <a:r>
              <a:rPr lang="en-ZA" sz="1600" dirty="0" err="1">
                <a:solidFill>
                  <a:schemeClr val="bg1"/>
                </a:solidFill>
              </a:rPr>
              <a:t>www.futuremanagers.com</a:t>
            </a:r>
            <a:endParaRPr lang="en-ZA" sz="1600" dirty="0">
              <a:solidFill>
                <a:schemeClr val="bg1"/>
              </a:solidFill>
            </a:endParaRPr>
          </a:p>
        </p:txBody>
      </p:sp>
      <p:sp>
        <p:nvSpPr>
          <p:cNvPr id="13" name="Rectangle 12">
            <a:extLst>
              <a:ext uri="{FF2B5EF4-FFF2-40B4-BE49-F238E27FC236}">
                <a16:creationId xmlns:a16="http://schemas.microsoft.com/office/drawing/2014/main" id="{10263B4C-A81D-4191-97B2-8862E2CB37E6}"/>
              </a:ext>
            </a:extLst>
          </p:cNvPr>
          <p:cNvSpPr/>
          <p:nvPr/>
        </p:nvSpPr>
        <p:spPr>
          <a:xfrm>
            <a:off x="544605" y="544606"/>
            <a:ext cx="11093824" cy="5768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27BA99E4-F4F5-8D43-A38A-E11589EDCD02}"/>
              </a:ext>
            </a:extLst>
          </p:cNvPr>
          <p:cNvSpPr txBox="1"/>
          <p:nvPr/>
        </p:nvSpPr>
        <p:spPr>
          <a:xfrm>
            <a:off x="669602" y="668500"/>
            <a:ext cx="10824882" cy="461665"/>
          </a:xfrm>
          <a:prstGeom prst="rect">
            <a:avLst/>
          </a:prstGeom>
          <a:noFill/>
        </p:spPr>
        <p:txBody>
          <a:bodyPr wrap="square" rtlCol="0">
            <a:spAutoFit/>
          </a:bodyPr>
          <a:lstStyle/>
          <a:p>
            <a:pPr algn="r"/>
            <a:r>
              <a:rPr lang="en-GB" sz="2400" b="1" dirty="0">
                <a:latin typeface="Arial" panose="020B0604020202020204" pitchFamily="34" charset="0"/>
                <a:cs typeface="Arial" panose="020B0604020202020204" pitchFamily="34" charset="0"/>
              </a:rPr>
              <a:t>Module 1: Tendering and contracts (continued)</a:t>
            </a:r>
          </a:p>
        </p:txBody>
      </p:sp>
      <p:sp>
        <p:nvSpPr>
          <p:cNvPr id="8" name="TextBox 7">
            <a:extLst>
              <a:ext uri="{FF2B5EF4-FFF2-40B4-BE49-F238E27FC236}">
                <a16:creationId xmlns:a16="http://schemas.microsoft.com/office/drawing/2014/main" id="{411D3548-63CF-B143-8E9D-B93E1CCC8481}"/>
              </a:ext>
            </a:extLst>
          </p:cNvPr>
          <p:cNvSpPr txBox="1"/>
          <p:nvPr/>
        </p:nvSpPr>
        <p:spPr>
          <a:xfrm>
            <a:off x="793376" y="1802775"/>
            <a:ext cx="10596283" cy="3901837"/>
          </a:xfrm>
          <a:prstGeom prst="rect">
            <a:avLst/>
          </a:prstGeom>
          <a:noFill/>
        </p:spPr>
        <p:txBody>
          <a:bodyPr wrap="square" rtlCol="0">
            <a:spAutoFit/>
          </a:bodyPr>
          <a:lstStyle/>
          <a:p>
            <a:pPr>
              <a:lnSpc>
                <a:spcPct val="150000"/>
              </a:lnSpc>
            </a:pPr>
            <a:r>
              <a:rPr lang="en-GB" sz="2400" b="1" dirty="0">
                <a:solidFill>
                  <a:schemeClr val="accent2"/>
                </a:solidFill>
                <a:latin typeface="Arial" panose="020B0604020202020204" pitchFamily="34" charset="0"/>
                <a:cs typeface="Arial" panose="020B0604020202020204" pitchFamily="34" charset="0"/>
              </a:rPr>
              <a:t>TYPES OF CONTRACTS</a:t>
            </a:r>
          </a:p>
          <a:p>
            <a:pPr>
              <a:lnSpc>
                <a:spcPct val="150000"/>
              </a:lnSpc>
            </a:pPr>
            <a:r>
              <a:rPr lang="en-ZA" sz="2400" dirty="0">
                <a:latin typeface="Arial" panose="020B0604020202020204" pitchFamily="34" charset="0"/>
                <a:cs typeface="Arial" panose="020B0604020202020204" pitchFamily="34" charset="0"/>
              </a:rPr>
              <a:t>Different types of contracts include:</a:t>
            </a:r>
          </a:p>
          <a:p>
            <a:pPr marL="342900" indent="-342900">
              <a:lnSpc>
                <a:spcPct val="150000"/>
              </a:lnSpc>
              <a:buFont typeface="Arial" panose="020B0604020202020204" pitchFamily="34" charset="0"/>
              <a:buChar char="•"/>
            </a:pPr>
            <a:r>
              <a:rPr lang="en-ZA" sz="2400" dirty="0">
                <a:latin typeface="Arial" panose="020B0604020202020204" pitchFamily="34" charset="0"/>
                <a:cs typeface="Arial" panose="020B0604020202020204" pitchFamily="34" charset="0"/>
              </a:rPr>
              <a:t>Lump sum contracts,</a:t>
            </a:r>
          </a:p>
          <a:p>
            <a:pPr marL="342900" indent="-342900">
              <a:lnSpc>
                <a:spcPct val="150000"/>
              </a:lnSpc>
              <a:buFont typeface="Arial" panose="020B0604020202020204" pitchFamily="34" charset="0"/>
              <a:buChar char="•"/>
            </a:pPr>
            <a:r>
              <a:rPr lang="en-ZA" sz="2400" dirty="0">
                <a:latin typeface="Arial" panose="020B0604020202020204" pitchFamily="34" charset="0"/>
                <a:cs typeface="Arial" panose="020B0604020202020204" pitchFamily="34" charset="0"/>
              </a:rPr>
              <a:t>Time and martials (T&amp;M) contracts,</a:t>
            </a:r>
          </a:p>
          <a:p>
            <a:pPr marL="342900" indent="-342900">
              <a:lnSpc>
                <a:spcPct val="150000"/>
              </a:lnSpc>
              <a:buFont typeface="Arial" panose="020B0604020202020204" pitchFamily="34" charset="0"/>
              <a:buChar char="•"/>
            </a:pPr>
            <a:r>
              <a:rPr lang="en-ZA" sz="2400" dirty="0">
                <a:latin typeface="Arial" panose="020B0604020202020204" pitchFamily="34" charset="0"/>
                <a:cs typeface="Arial" panose="020B0604020202020204" pitchFamily="34" charset="0"/>
              </a:rPr>
              <a:t>Cost-plus contracts,</a:t>
            </a:r>
          </a:p>
          <a:p>
            <a:pPr marL="342900" indent="-342900">
              <a:lnSpc>
                <a:spcPct val="150000"/>
              </a:lnSpc>
              <a:buFont typeface="Arial" panose="020B0604020202020204" pitchFamily="34" charset="0"/>
              <a:buChar char="•"/>
            </a:pPr>
            <a:r>
              <a:rPr lang="en-ZA" sz="2400" dirty="0">
                <a:latin typeface="Arial" panose="020B0604020202020204" pitchFamily="34" charset="0"/>
                <a:cs typeface="Arial" panose="020B0604020202020204" pitchFamily="34" charset="0"/>
              </a:rPr>
              <a:t>Unit price contracts, and</a:t>
            </a:r>
          </a:p>
          <a:p>
            <a:pPr marL="342900" indent="-342900">
              <a:lnSpc>
                <a:spcPct val="150000"/>
              </a:lnSpc>
              <a:buFont typeface="Arial" panose="020B0604020202020204" pitchFamily="34" charset="0"/>
              <a:buChar char="•"/>
            </a:pPr>
            <a:r>
              <a:rPr lang="en-ZA" sz="2400" dirty="0">
                <a:latin typeface="Arial" panose="020B0604020202020204" pitchFamily="34" charset="0"/>
                <a:cs typeface="Arial" panose="020B0604020202020204" pitchFamily="34" charset="0"/>
              </a:rPr>
              <a:t>Guaranteed maximum price (GMP) contracts.</a:t>
            </a:r>
          </a:p>
        </p:txBody>
      </p:sp>
    </p:spTree>
    <p:extLst>
      <p:ext uri="{BB962C8B-B14F-4D97-AF65-F5344CB8AC3E}">
        <p14:creationId xmlns:p14="http://schemas.microsoft.com/office/powerpoint/2010/main" val="40597819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BC44349-E095-B640-BA77-F8550B225BD3}"/>
              </a:ext>
            </a:extLst>
          </p:cNvPr>
          <p:cNvPicPr>
            <a:picLocks noChangeAspect="1"/>
          </p:cNvPicPr>
          <p:nvPr/>
        </p:nvPicPr>
        <p:blipFill>
          <a:blip r:embed="rId2"/>
          <a:stretch>
            <a:fillRect/>
          </a:stretch>
        </p:blipFill>
        <p:spPr>
          <a:xfrm>
            <a:off x="11712389" y="6361876"/>
            <a:ext cx="382221" cy="461850"/>
          </a:xfrm>
          <a:prstGeom prst="rect">
            <a:avLst/>
          </a:prstGeom>
        </p:spPr>
      </p:pic>
      <p:sp>
        <p:nvSpPr>
          <p:cNvPr id="11" name="TextBox 10">
            <a:extLst>
              <a:ext uri="{FF2B5EF4-FFF2-40B4-BE49-F238E27FC236}">
                <a16:creationId xmlns:a16="http://schemas.microsoft.com/office/drawing/2014/main" id="{B47845E2-B490-9D4D-9BD0-54D563609FEE}"/>
              </a:ext>
            </a:extLst>
          </p:cNvPr>
          <p:cNvSpPr txBox="1"/>
          <p:nvPr/>
        </p:nvSpPr>
        <p:spPr>
          <a:xfrm>
            <a:off x="0" y="6418535"/>
            <a:ext cx="8820472" cy="338554"/>
          </a:xfrm>
          <a:prstGeom prst="rect">
            <a:avLst/>
          </a:prstGeom>
          <a:noFill/>
        </p:spPr>
        <p:txBody>
          <a:bodyPr wrap="square" rtlCol="0">
            <a:spAutoFit/>
          </a:bodyPr>
          <a:lstStyle/>
          <a:p>
            <a:r>
              <a:rPr lang="en-ZA" sz="1600" dirty="0" err="1">
                <a:solidFill>
                  <a:schemeClr val="bg1"/>
                </a:solidFill>
              </a:rPr>
              <a:t>www.futuremanagers.com</a:t>
            </a:r>
            <a:endParaRPr lang="en-ZA" sz="1600" dirty="0">
              <a:solidFill>
                <a:schemeClr val="bg1"/>
              </a:solidFill>
            </a:endParaRPr>
          </a:p>
        </p:txBody>
      </p:sp>
      <p:sp>
        <p:nvSpPr>
          <p:cNvPr id="13" name="Rectangle 12">
            <a:extLst>
              <a:ext uri="{FF2B5EF4-FFF2-40B4-BE49-F238E27FC236}">
                <a16:creationId xmlns:a16="http://schemas.microsoft.com/office/drawing/2014/main" id="{10263B4C-A81D-4191-97B2-8862E2CB37E6}"/>
              </a:ext>
            </a:extLst>
          </p:cNvPr>
          <p:cNvSpPr/>
          <p:nvPr/>
        </p:nvSpPr>
        <p:spPr>
          <a:xfrm>
            <a:off x="544605" y="544606"/>
            <a:ext cx="11093824" cy="5768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27BA99E4-F4F5-8D43-A38A-E11589EDCD02}"/>
              </a:ext>
            </a:extLst>
          </p:cNvPr>
          <p:cNvSpPr txBox="1"/>
          <p:nvPr/>
        </p:nvSpPr>
        <p:spPr>
          <a:xfrm>
            <a:off x="669602" y="668500"/>
            <a:ext cx="10824882" cy="461665"/>
          </a:xfrm>
          <a:prstGeom prst="rect">
            <a:avLst/>
          </a:prstGeom>
          <a:noFill/>
        </p:spPr>
        <p:txBody>
          <a:bodyPr wrap="square" rtlCol="0">
            <a:spAutoFit/>
          </a:bodyPr>
          <a:lstStyle/>
          <a:p>
            <a:pPr algn="r"/>
            <a:r>
              <a:rPr lang="en-GB" sz="2400" b="1" dirty="0">
                <a:latin typeface="Arial" panose="020B0604020202020204" pitchFamily="34" charset="0"/>
                <a:cs typeface="Arial" panose="020B0604020202020204" pitchFamily="34" charset="0"/>
              </a:rPr>
              <a:t>Module 1: Tendering and contracts (continued)</a:t>
            </a:r>
          </a:p>
        </p:txBody>
      </p:sp>
      <p:sp>
        <p:nvSpPr>
          <p:cNvPr id="8" name="TextBox 7">
            <a:extLst>
              <a:ext uri="{FF2B5EF4-FFF2-40B4-BE49-F238E27FC236}">
                <a16:creationId xmlns:a16="http://schemas.microsoft.com/office/drawing/2014/main" id="{411D3548-63CF-B143-8E9D-B93E1CCC8481}"/>
              </a:ext>
            </a:extLst>
          </p:cNvPr>
          <p:cNvSpPr txBox="1"/>
          <p:nvPr/>
        </p:nvSpPr>
        <p:spPr>
          <a:xfrm>
            <a:off x="793376" y="1802775"/>
            <a:ext cx="10596283" cy="2239844"/>
          </a:xfrm>
          <a:prstGeom prst="rect">
            <a:avLst/>
          </a:prstGeom>
          <a:noFill/>
        </p:spPr>
        <p:txBody>
          <a:bodyPr wrap="square" rtlCol="0">
            <a:spAutoFit/>
          </a:bodyPr>
          <a:lstStyle/>
          <a:p>
            <a:pPr>
              <a:lnSpc>
                <a:spcPct val="150000"/>
              </a:lnSpc>
            </a:pPr>
            <a:r>
              <a:rPr lang="en-GB" sz="2400" b="1" dirty="0">
                <a:solidFill>
                  <a:schemeClr val="accent2"/>
                </a:solidFill>
                <a:latin typeface="Arial" panose="020B0604020202020204" pitchFamily="34" charset="0"/>
                <a:cs typeface="Arial" panose="020B0604020202020204" pitchFamily="34" charset="0"/>
              </a:rPr>
              <a:t>CONTRACT DOCUMENTS</a:t>
            </a:r>
          </a:p>
          <a:p>
            <a:pPr>
              <a:lnSpc>
                <a:spcPct val="150000"/>
              </a:lnSpc>
            </a:pPr>
            <a:r>
              <a:rPr lang="en-ZA" sz="2400" dirty="0">
                <a:latin typeface="Arial" panose="020B0604020202020204" pitchFamily="34" charset="0"/>
                <a:cs typeface="Arial" panose="020B0604020202020204" pitchFamily="34" charset="0"/>
              </a:rPr>
              <a:t>In order to capture all this information, the construction contract consists of a group of documents called contract documents that define the contract in terms of the: </a:t>
            </a:r>
          </a:p>
        </p:txBody>
      </p:sp>
      <p:sp>
        <p:nvSpPr>
          <p:cNvPr id="9" name="TextBox 8">
            <a:extLst>
              <a:ext uri="{FF2B5EF4-FFF2-40B4-BE49-F238E27FC236}">
                <a16:creationId xmlns:a16="http://schemas.microsoft.com/office/drawing/2014/main" id="{897B71C9-7D2C-D641-96E3-401D0DE164CB}"/>
              </a:ext>
            </a:extLst>
          </p:cNvPr>
          <p:cNvSpPr txBox="1"/>
          <p:nvPr/>
        </p:nvSpPr>
        <p:spPr>
          <a:xfrm>
            <a:off x="793375" y="4018210"/>
            <a:ext cx="10596283" cy="1754326"/>
          </a:xfrm>
          <a:prstGeom prst="rect">
            <a:avLst/>
          </a:prstGeom>
          <a:noFill/>
        </p:spPr>
        <p:txBody>
          <a:bodyPr wrap="square" numCol="2">
            <a:spAutoFit/>
          </a:bodyPr>
          <a:lstStyle/>
          <a:p>
            <a:pPr marL="342900" indent="-342900">
              <a:lnSpc>
                <a:spcPct val="150000"/>
              </a:lnSpc>
              <a:buFont typeface="Arial" panose="020B0604020202020204" pitchFamily="34" charset="0"/>
              <a:buChar char="•"/>
            </a:pPr>
            <a:r>
              <a:rPr lang="en-ZA" sz="2400" dirty="0">
                <a:latin typeface="Arial" panose="020B0604020202020204" pitchFamily="34" charset="0"/>
                <a:cs typeface="Arial" panose="020B0604020202020204" pitchFamily="34" charset="0"/>
              </a:rPr>
              <a:t>Price; </a:t>
            </a:r>
          </a:p>
          <a:p>
            <a:pPr marL="342900" indent="-342900">
              <a:lnSpc>
                <a:spcPct val="150000"/>
              </a:lnSpc>
              <a:buFont typeface="Arial" panose="020B0604020202020204" pitchFamily="34" charset="0"/>
              <a:buChar char="•"/>
            </a:pPr>
            <a:r>
              <a:rPr lang="en-ZA" sz="2400" dirty="0">
                <a:latin typeface="Arial" panose="020B0604020202020204" pitchFamily="34" charset="0"/>
                <a:cs typeface="Arial" panose="020B0604020202020204" pitchFamily="34" charset="0"/>
              </a:rPr>
              <a:t>Conditions; </a:t>
            </a:r>
          </a:p>
          <a:p>
            <a:pPr marL="342900" indent="-342900">
              <a:lnSpc>
                <a:spcPct val="150000"/>
              </a:lnSpc>
              <a:buFont typeface="Arial" panose="020B0604020202020204" pitchFamily="34" charset="0"/>
              <a:buChar char="•"/>
            </a:pPr>
            <a:r>
              <a:rPr lang="en-ZA" sz="2400" dirty="0">
                <a:latin typeface="Arial" panose="020B0604020202020204" pitchFamily="34" charset="0"/>
                <a:cs typeface="Arial" panose="020B0604020202020204" pitchFamily="34" charset="0"/>
              </a:rPr>
              <a:t>Clauses; </a:t>
            </a:r>
          </a:p>
          <a:p>
            <a:pPr marL="342900" indent="-342900">
              <a:lnSpc>
                <a:spcPct val="150000"/>
              </a:lnSpc>
              <a:buFont typeface="Arial" panose="020B0604020202020204" pitchFamily="34" charset="0"/>
              <a:buChar char="•"/>
            </a:pPr>
            <a:r>
              <a:rPr lang="en-ZA" sz="2400" dirty="0">
                <a:latin typeface="Arial" panose="020B0604020202020204" pitchFamily="34" charset="0"/>
                <a:cs typeface="Arial" panose="020B0604020202020204" pitchFamily="34" charset="0"/>
              </a:rPr>
              <a:t>Schedule; and </a:t>
            </a:r>
          </a:p>
          <a:p>
            <a:pPr marL="342900" indent="-342900">
              <a:lnSpc>
                <a:spcPct val="150000"/>
              </a:lnSpc>
              <a:buFont typeface="Arial" panose="020B0604020202020204" pitchFamily="34" charset="0"/>
              <a:buChar char="•"/>
            </a:pPr>
            <a:r>
              <a:rPr lang="en-ZA" sz="2400" dirty="0">
                <a:latin typeface="Arial" panose="020B0604020202020204" pitchFamily="34" charset="0"/>
                <a:cs typeface="Arial" panose="020B0604020202020204" pitchFamily="34" charset="0"/>
              </a:rPr>
              <a:t>Scope of work. </a:t>
            </a:r>
          </a:p>
        </p:txBody>
      </p:sp>
    </p:spTree>
    <p:extLst>
      <p:ext uri="{BB962C8B-B14F-4D97-AF65-F5344CB8AC3E}">
        <p14:creationId xmlns:p14="http://schemas.microsoft.com/office/powerpoint/2010/main" val="37464271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BC44349-E095-B640-BA77-F8550B225BD3}"/>
              </a:ext>
            </a:extLst>
          </p:cNvPr>
          <p:cNvPicPr>
            <a:picLocks noChangeAspect="1"/>
          </p:cNvPicPr>
          <p:nvPr/>
        </p:nvPicPr>
        <p:blipFill>
          <a:blip r:embed="rId2"/>
          <a:stretch>
            <a:fillRect/>
          </a:stretch>
        </p:blipFill>
        <p:spPr>
          <a:xfrm>
            <a:off x="11712389" y="6361876"/>
            <a:ext cx="382221" cy="461850"/>
          </a:xfrm>
          <a:prstGeom prst="rect">
            <a:avLst/>
          </a:prstGeom>
        </p:spPr>
      </p:pic>
      <p:sp>
        <p:nvSpPr>
          <p:cNvPr id="11" name="TextBox 10">
            <a:extLst>
              <a:ext uri="{FF2B5EF4-FFF2-40B4-BE49-F238E27FC236}">
                <a16:creationId xmlns:a16="http://schemas.microsoft.com/office/drawing/2014/main" id="{B47845E2-B490-9D4D-9BD0-54D563609FEE}"/>
              </a:ext>
            </a:extLst>
          </p:cNvPr>
          <p:cNvSpPr txBox="1"/>
          <p:nvPr/>
        </p:nvSpPr>
        <p:spPr>
          <a:xfrm>
            <a:off x="0" y="6418535"/>
            <a:ext cx="8820472" cy="338554"/>
          </a:xfrm>
          <a:prstGeom prst="rect">
            <a:avLst/>
          </a:prstGeom>
          <a:noFill/>
        </p:spPr>
        <p:txBody>
          <a:bodyPr wrap="square" rtlCol="0">
            <a:spAutoFit/>
          </a:bodyPr>
          <a:lstStyle/>
          <a:p>
            <a:r>
              <a:rPr lang="en-ZA" sz="1600" dirty="0" err="1">
                <a:solidFill>
                  <a:schemeClr val="bg1"/>
                </a:solidFill>
              </a:rPr>
              <a:t>www.futuremanagers.com</a:t>
            </a:r>
            <a:endParaRPr lang="en-ZA" sz="1600" dirty="0">
              <a:solidFill>
                <a:schemeClr val="bg1"/>
              </a:solidFill>
            </a:endParaRPr>
          </a:p>
        </p:txBody>
      </p:sp>
      <p:sp>
        <p:nvSpPr>
          <p:cNvPr id="13" name="Rectangle 12">
            <a:extLst>
              <a:ext uri="{FF2B5EF4-FFF2-40B4-BE49-F238E27FC236}">
                <a16:creationId xmlns:a16="http://schemas.microsoft.com/office/drawing/2014/main" id="{10263B4C-A81D-4191-97B2-8862E2CB37E6}"/>
              </a:ext>
            </a:extLst>
          </p:cNvPr>
          <p:cNvSpPr/>
          <p:nvPr/>
        </p:nvSpPr>
        <p:spPr>
          <a:xfrm>
            <a:off x="544605" y="544606"/>
            <a:ext cx="11093824" cy="5768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27BA99E4-F4F5-8D43-A38A-E11589EDCD02}"/>
              </a:ext>
            </a:extLst>
          </p:cNvPr>
          <p:cNvSpPr txBox="1"/>
          <p:nvPr/>
        </p:nvSpPr>
        <p:spPr>
          <a:xfrm>
            <a:off x="669602" y="668500"/>
            <a:ext cx="10824882" cy="461665"/>
          </a:xfrm>
          <a:prstGeom prst="rect">
            <a:avLst/>
          </a:prstGeom>
          <a:noFill/>
        </p:spPr>
        <p:txBody>
          <a:bodyPr wrap="square" rtlCol="0">
            <a:spAutoFit/>
          </a:bodyPr>
          <a:lstStyle/>
          <a:p>
            <a:pPr algn="r"/>
            <a:r>
              <a:rPr lang="en-GB" sz="2400" b="1" dirty="0">
                <a:latin typeface="Arial" panose="020B0604020202020204" pitchFamily="34" charset="0"/>
                <a:cs typeface="Arial" panose="020B0604020202020204" pitchFamily="34" charset="0"/>
              </a:rPr>
              <a:t>Module 1: Tendering and contracts (continued)</a:t>
            </a:r>
          </a:p>
        </p:txBody>
      </p:sp>
      <p:sp>
        <p:nvSpPr>
          <p:cNvPr id="8" name="TextBox 7">
            <a:extLst>
              <a:ext uri="{FF2B5EF4-FFF2-40B4-BE49-F238E27FC236}">
                <a16:creationId xmlns:a16="http://schemas.microsoft.com/office/drawing/2014/main" id="{411D3548-63CF-B143-8E9D-B93E1CCC8481}"/>
              </a:ext>
            </a:extLst>
          </p:cNvPr>
          <p:cNvSpPr txBox="1"/>
          <p:nvPr/>
        </p:nvSpPr>
        <p:spPr>
          <a:xfrm>
            <a:off x="793376" y="1802775"/>
            <a:ext cx="10596283" cy="2239844"/>
          </a:xfrm>
          <a:prstGeom prst="rect">
            <a:avLst/>
          </a:prstGeom>
          <a:noFill/>
        </p:spPr>
        <p:txBody>
          <a:bodyPr wrap="square" rtlCol="0">
            <a:spAutoFit/>
          </a:bodyPr>
          <a:lstStyle/>
          <a:p>
            <a:pPr>
              <a:lnSpc>
                <a:spcPct val="150000"/>
              </a:lnSpc>
            </a:pPr>
            <a:r>
              <a:rPr lang="en-GB" sz="2400" b="1" dirty="0">
                <a:solidFill>
                  <a:schemeClr val="accent2"/>
                </a:solidFill>
                <a:latin typeface="Arial" panose="020B0604020202020204" pitchFamily="34" charset="0"/>
                <a:cs typeface="Arial" panose="020B0604020202020204" pitchFamily="34" charset="0"/>
              </a:rPr>
              <a:t>BONDS AND GUARENTEES</a:t>
            </a:r>
          </a:p>
          <a:p>
            <a:pPr>
              <a:lnSpc>
                <a:spcPct val="150000"/>
              </a:lnSpc>
            </a:pPr>
            <a:r>
              <a:rPr lang="en-ZA" sz="2400" dirty="0">
                <a:latin typeface="Arial" panose="020B0604020202020204" pitchFamily="34" charset="0"/>
                <a:cs typeface="Arial" panose="020B0604020202020204" pitchFamily="34" charset="0"/>
              </a:rPr>
              <a:t>Bonds and guarantees help to ensure that the end product of a construction project is completed. Bonds and guarantees are different from a legal perspective, as guarantees rely on contract conditions and bonds do not. </a:t>
            </a:r>
          </a:p>
        </p:txBody>
      </p:sp>
    </p:spTree>
    <p:extLst>
      <p:ext uri="{BB962C8B-B14F-4D97-AF65-F5344CB8AC3E}">
        <p14:creationId xmlns:p14="http://schemas.microsoft.com/office/powerpoint/2010/main" val="7002798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BC44349-E095-B640-BA77-F8550B225BD3}"/>
              </a:ext>
            </a:extLst>
          </p:cNvPr>
          <p:cNvPicPr>
            <a:picLocks noChangeAspect="1"/>
          </p:cNvPicPr>
          <p:nvPr/>
        </p:nvPicPr>
        <p:blipFill>
          <a:blip r:embed="rId2"/>
          <a:stretch>
            <a:fillRect/>
          </a:stretch>
        </p:blipFill>
        <p:spPr>
          <a:xfrm>
            <a:off x="11712389" y="6361876"/>
            <a:ext cx="382221" cy="461850"/>
          </a:xfrm>
          <a:prstGeom prst="rect">
            <a:avLst/>
          </a:prstGeom>
        </p:spPr>
      </p:pic>
      <p:sp>
        <p:nvSpPr>
          <p:cNvPr id="11" name="TextBox 10">
            <a:extLst>
              <a:ext uri="{FF2B5EF4-FFF2-40B4-BE49-F238E27FC236}">
                <a16:creationId xmlns:a16="http://schemas.microsoft.com/office/drawing/2014/main" id="{B47845E2-B490-9D4D-9BD0-54D563609FEE}"/>
              </a:ext>
            </a:extLst>
          </p:cNvPr>
          <p:cNvSpPr txBox="1"/>
          <p:nvPr/>
        </p:nvSpPr>
        <p:spPr>
          <a:xfrm>
            <a:off x="0" y="6418535"/>
            <a:ext cx="8820472" cy="338554"/>
          </a:xfrm>
          <a:prstGeom prst="rect">
            <a:avLst/>
          </a:prstGeom>
          <a:noFill/>
        </p:spPr>
        <p:txBody>
          <a:bodyPr wrap="square" rtlCol="0">
            <a:spAutoFit/>
          </a:bodyPr>
          <a:lstStyle/>
          <a:p>
            <a:r>
              <a:rPr lang="en-ZA" sz="1600" dirty="0" err="1">
                <a:solidFill>
                  <a:schemeClr val="bg1"/>
                </a:solidFill>
              </a:rPr>
              <a:t>www.futuremanagers.com</a:t>
            </a:r>
            <a:endParaRPr lang="en-ZA" sz="1600" dirty="0">
              <a:solidFill>
                <a:schemeClr val="bg1"/>
              </a:solidFill>
            </a:endParaRPr>
          </a:p>
        </p:txBody>
      </p:sp>
      <p:sp>
        <p:nvSpPr>
          <p:cNvPr id="15" name="Rectangle 14">
            <a:extLst>
              <a:ext uri="{FF2B5EF4-FFF2-40B4-BE49-F238E27FC236}">
                <a16:creationId xmlns:a16="http://schemas.microsoft.com/office/drawing/2014/main" id="{09DBDF20-6C58-4C10-890E-E99404A4841A}"/>
              </a:ext>
            </a:extLst>
          </p:cNvPr>
          <p:cNvSpPr/>
          <p:nvPr/>
        </p:nvSpPr>
        <p:spPr>
          <a:xfrm>
            <a:off x="544605" y="544606"/>
            <a:ext cx="11093824" cy="5768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4A32270A-B0A3-794E-ABA3-38B5164546B2}"/>
              </a:ext>
            </a:extLst>
          </p:cNvPr>
          <p:cNvSpPr txBox="1"/>
          <p:nvPr/>
        </p:nvSpPr>
        <p:spPr>
          <a:xfrm>
            <a:off x="793376" y="1802775"/>
            <a:ext cx="10596283" cy="3901837"/>
          </a:xfrm>
          <a:prstGeom prst="rect">
            <a:avLst/>
          </a:prstGeom>
          <a:noFill/>
        </p:spPr>
        <p:txBody>
          <a:bodyPr wrap="square" rtlCol="0">
            <a:spAutoFit/>
          </a:bodyPr>
          <a:lstStyle/>
          <a:p>
            <a:pPr>
              <a:lnSpc>
                <a:spcPct val="150000"/>
              </a:lnSpc>
            </a:pPr>
            <a:r>
              <a:rPr lang="en-GB" sz="2400" b="1" dirty="0">
                <a:solidFill>
                  <a:schemeClr val="accent2"/>
                </a:solidFill>
                <a:latin typeface="Arial" panose="020B0604020202020204" pitchFamily="34" charset="0"/>
                <a:cs typeface="Arial" panose="020B0604020202020204" pitchFamily="34" charset="0"/>
              </a:rPr>
              <a:t>PRE-TENDERING</a:t>
            </a:r>
          </a:p>
          <a:p>
            <a:pPr>
              <a:lnSpc>
                <a:spcPct val="150000"/>
              </a:lnSpc>
            </a:pPr>
            <a:r>
              <a:rPr lang="en-ZA" sz="2400" dirty="0">
                <a:latin typeface="Arial" panose="020B0604020202020204" pitchFamily="34" charset="0"/>
                <a:cs typeface="Arial" panose="020B0604020202020204" pitchFamily="34" charset="0"/>
              </a:rPr>
              <a:t>The pre-tender planning process consists of the following tasks: </a:t>
            </a:r>
          </a:p>
          <a:p>
            <a:pPr marL="342900" indent="-342900">
              <a:lnSpc>
                <a:spcPct val="150000"/>
              </a:lnSpc>
              <a:buFont typeface="Arial" panose="020B0604020202020204" pitchFamily="34" charset="0"/>
              <a:buChar char="•"/>
            </a:pPr>
            <a:r>
              <a:rPr lang="en-ZA" sz="2400" dirty="0">
                <a:latin typeface="Arial" panose="020B0604020202020204" pitchFamily="34" charset="0"/>
                <a:cs typeface="Arial" panose="020B0604020202020204" pitchFamily="34" charset="0"/>
              </a:rPr>
              <a:t>Closely examining the project specifications and drawings.</a:t>
            </a:r>
          </a:p>
          <a:p>
            <a:pPr marL="342900" indent="-342900">
              <a:lnSpc>
                <a:spcPct val="150000"/>
              </a:lnSpc>
              <a:buFont typeface="Arial" panose="020B0604020202020204" pitchFamily="34" charset="0"/>
              <a:buChar char="•"/>
            </a:pPr>
            <a:r>
              <a:rPr lang="en-ZA" sz="2400" dirty="0">
                <a:latin typeface="Arial" panose="020B0604020202020204" pitchFamily="34" charset="0"/>
                <a:cs typeface="Arial" panose="020B0604020202020204" pitchFamily="34" charset="0"/>
              </a:rPr>
              <a:t>Carrying out a site investigation.</a:t>
            </a:r>
          </a:p>
          <a:p>
            <a:pPr marL="342900" indent="-342900">
              <a:lnSpc>
                <a:spcPct val="150000"/>
              </a:lnSpc>
              <a:buFont typeface="Arial" panose="020B0604020202020204" pitchFamily="34" charset="0"/>
              <a:buChar char="•"/>
            </a:pPr>
            <a:r>
              <a:rPr lang="en-ZA" sz="2400" dirty="0">
                <a:latin typeface="Arial" panose="020B0604020202020204" pitchFamily="34" charset="0"/>
                <a:cs typeface="Arial" panose="020B0604020202020204" pitchFamily="34" charset="0"/>
              </a:rPr>
              <a:t>Identifying the most efficient methods of carrying out the work.</a:t>
            </a:r>
          </a:p>
          <a:p>
            <a:pPr marL="342900" indent="-342900">
              <a:lnSpc>
                <a:spcPct val="150000"/>
              </a:lnSpc>
              <a:buFont typeface="Arial" panose="020B0604020202020204" pitchFamily="34" charset="0"/>
              <a:buChar char="•"/>
            </a:pPr>
            <a:r>
              <a:rPr lang="en-ZA" sz="2400" dirty="0">
                <a:latin typeface="Arial" panose="020B0604020202020204" pitchFamily="34" charset="0"/>
                <a:cs typeface="Arial" panose="020B0604020202020204" pitchFamily="34" charset="0"/>
              </a:rPr>
              <a:t>Drawing up a construction schedule. </a:t>
            </a:r>
          </a:p>
          <a:p>
            <a:pPr marL="342900" indent="-342900">
              <a:lnSpc>
                <a:spcPct val="150000"/>
              </a:lnSpc>
              <a:buFont typeface="Arial" panose="020B0604020202020204" pitchFamily="34" charset="0"/>
              <a:buChar char="•"/>
            </a:pPr>
            <a:r>
              <a:rPr lang="en-ZA" sz="2400" dirty="0">
                <a:latin typeface="Arial" panose="020B0604020202020204" pitchFamily="34" charset="0"/>
                <a:cs typeface="Arial" panose="020B0604020202020204" pitchFamily="34" charset="0"/>
              </a:rPr>
              <a:t>Finalise the tender price.</a:t>
            </a:r>
          </a:p>
        </p:txBody>
      </p:sp>
      <p:sp>
        <p:nvSpPr>
          <p:cNvPr id="9" name="TextBox 8">
            <a:extLst>
              <a:ext uri="{FF2B5EF4-FFF2-40B4-BE49-F238E27FC236}">
                <a16:creationId xmlns:a16="http://schemas.microsoft.com/office/drawing/2014/main" id="{73DE21AF-DCC8-47F2-BCAC-14C9406629F4}"/>
              </a:ext>
            </a:extLst>
          </p:cNvPr>
          <p:cNvSpPr txBox="1"/>
          <p:nvPr/>
        </p:nvSpPr>
        <p:spPr>
          <a:xfrm>
            <a:off x="669602" y="668500"/>
            <a:ext cx="10824882" cy="646331"/>
          </a:xfrm>
          <a:prstGeom prst="rect">
            <a:avLst/>
          </a:prstGeom>
          <a:noFill/>
        </p:spPr>
        <p:txBody>
          <a:bodyPr wrap="square" rtlCol="0">
            <a:spAutoFit/>
          </a:bodyPr>
          <a:lstStyle/>
          <a:p>
            <a:pPr algn="r"/>
            <a:r>
              <a:rPr lang="en-GB" sz="3600" b="1" dirty="0">
                <a:latin typeface="Arial" panose="020B0604020202020204" pitchFamily="34" charset="0"/>
                <a:cs typeface="Arial" panose="020B0604020202020204" pitchFamily="34" charset="0"/>
              </a:rPr>
              <a:t>Module 2: Pre-tendering and post-tendering</a:t>
            </a:r>
          </a:p>
        </p:txBody>
      </p:sp>
    </p:spTree>
    <p:extLst>
      <p:ext uri="{BB962C8B-B14F-4D97-AF65-F5344CB8AC3E}">
        <p14:creationId xmlns:p14="http://schemas.microsoft.com/office/powerpoint/2010/main" val="26278771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BC44349-E095-B640-BA77-F8550B225BD3}"/>
              </a:ext>
            </a:extLst>
          </p:cNvPr>
          <p:cNvPicPr>
            <a:picLocks noChangeAspect="1"/>
          </p:cNvPicPr>
          <p:nvPr/>
        </p:nvPicPr>
        <p:blipFill>
          <a:blip r:embed="rId2"/>
          <a:stretch>
            <a:fillRect/>
          </a:stretch>
        </p:blipFill>
        <p:spPr>
          <a:xfrm>
            <a:off x="11712389" y="6361876"/>
            <a:ext cx="382221" cy="461850"/>
          </a:xfrm>
          <a:prstGeom prst="rect">
            <a:avLst/>
          </a:prstGeom>
        </p:spPr>
      </p:pic>
      <p:sp>
        <p:nvSpPr>
          <p:cNvPr id="11" name="TextBox 10">
            <a:extLst>
              <a:ext uri="{FF2B5EF4-FFF2-40B4-BE49-F238E27FC236}">
                <a16:creationId xmlns:a16="http://schemas.microsoft.com/office/drawing/2014/main" id="{B47845E2-B490-9D4D-9BD0-54D563609FEE}"/>
              </a:ext>
            </a:extLst>
          </p:cNvPr>
          <p:cNvSpPr txBox="1"/>
          <p:nvPr/>
        </p:nvSpPr>
        <p:spPr>
          <a:xfrm>
            <a:off x="0" y="6418535"/>
            <a:ext cx="8820472" cy="338554"/>
          </a:xfrm>
          <a:prstGeom prst="rect">
            <a:avLst/>
          </a:prstGeom>
          <a:noFill/>
        </p:spPr>
        <p:txBody>
          <a:bodyPr wrap="square" rtlCol="0">
            <a:spAutoFit/>
          </a:bodyPr>
          <a:lstStyle/>
          <a:p>
            <a:r>
              <a:rPr lang="en-ZA" sz="1600" dirty="0" err="1">
                <a:solidFill>
                  <a:schemeClr val="bg1"/>
                </a:solidFill>
              </a:rPr>
              <a:t>www.futuremanagers.com</a:t>
            </a:r>
            <a:endParaRPr lang="en-ZA" sz="1600" dirty="0">
              <a:solidFill>
                <a:schemeClr val="bg1"/>
              </a:solidFill>
            </a:endParaRPr>
          </a:p>
        </p:txBody>
      </p:sp>
      <p:sp>
        <p:nvSpPr>
          <p:cNvPr id="13" name="Rectangle 12">
            <a:extLst>
              <a:ext uri="{FF2B5EF4-FFF2-40B4-BE49-F238E27FC236}">
                <a16:creationId xmlns:a16="http://schemas.microsoft.com/office/drawing/2014/main" id="{10263B4C-A81D-4191-97B2-8862E2CB37E6}"/>
              </a:ext>
            </a:extLst>
          </p:cNvPr>
          <p:cNvSpPr/>
          <p:nvPr/>
        </p:nvSpPr>
        <p:spPr>
          <a:xfrm>
            <a:off x="544605" y="544606"/>
            <a:ext cx="11093824" cy="5768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27BA99E4-F4F5-8D43-A38A-E11589EDCD02}"/>
              </a:ext>
            </a:extLst>
          </p:cNvPr>
          <p:cNvSpPr txBox="1"/>
          <p:nvPr/>
        </p:nvSpPr>
        <p:spPr>
          <a:xfrm>
            <a:off x="669602" y="668500"/>
            <a:ext cx="10824882" cy="461665"/>
          </a:xfrm>
          <a:prstGeom prst="rect">
            <a:avLst/>
          </a:prstGeom>
          <a:noFill/>
        </p:spPr>
        <p:txBody>
          <a:bodyPr wrap="square" rtlCol="0">
            <a:spAutoFit/>
          </a:bodyPr>
          <a:lstStyle/>
          <a:p>
            <a:pPr algn="r"/>
            <a:r>
              <a:rPr lang="en-GB" sz="2400" b="1" dirty="0">
                <a:latin typeface="Arial" panose="020B0604020202020204" pitchFamily="34" charset="0"/>
                <a:cs typeface="Arial" panose="020B0604020202020204" pitchFamily="34" charset="0"/>
              </a:rPr>
              <a:t>Module 2: Pre-tendering and post-tendering (continued)</a:t>
            </a:r>
          </a:p>
        </p:txBody>
      </p:sp>
      <p:sp>
        <p:nvSpPr>
          <p:cNvPr id="8" name="TextBox 7">
            <a:extLst>
              <a:ext uri="{FF2B5EF4-FFF2-40B4-BE49-F238E27FC236}">
                <a16:creationId xmlns:a16="http://schemas.microsoft.com/office/drawing/2014/main" id="{411D3548-63CF-B143-8E9D-B93E1CCC8481}"/>
              </a:ext>
            </a:extLst>
          </p:cNvPr>
          <p:cNvSpPr txBox="1"/>
          <p:nvPr/>
        </p:nvSpPr>
        <p:spPr>
          <a:xfrm>
            <a:off x="793376" y="1802775"/>
            <a:ext cx="10596283" cy="3901837"/>
          </a:xfrm>
          <a:prstGeom prst="rect">
            <a:avLst/>
          </a:prstGeom>
          <a:noFill/>
        </p:spPr>
        <p:txBody>
          <a:bodyPr wrap="square" rtlCol="0">
            <a:spAutoFit/>
          </a:bodyPr>
          <a:lstStyle/>
          <a:p>
            <a:pPr>
              <a:lnSpc>
                <a:spcPct val="150000"/>
              </a:lnSpc>
            </a:pPr>
            <a:r>
              <a:rPr lang="en-GB" sz="2400" b="1" dirty="0">
                <a:solidFill>
                  <a:schemeClr val="accent2"/>
                </a:solidFill>
                <a:latin typeface="Arial" panose="020B0604020202020204" pitchFamily="34" charset="0"/>
                <a:cs typeface="Arial" panose="020B0604020202020204" pitchFamily="34" charset="0"/>
              </a:rPr>
              <a:t>POST-TENDERING</a:t>
            </a:r>
          </a:p>
          <a:p>
            <a:pPr>
              <a:lnSpc>
                <a:spcPct val="150000"/>
              </a:lnSpc>
            </a:pPr>
            <a:r>
              <a:rPr lang="en-ZA" sz="2400" dirty="0">
                <a:latin typeface="Arial" panose="020B0604020202020204" pitchFamily="34" charset="0"/>
                <a:cs typeface="Arial" panose="020B0604020202020204" pitchFamily="34" charset="0"/>
              </a:rPr>
              <a:t>The post-tender meeting is commonly used for contract finalisations and negotiations on matters such as: </a:t>
            </a:r>
          </a:p>
          <a:p>
            <a:pPr marL="342900" indent="-342900">
              <a:lnSpc>
                <a:spcPct val="150000"/>
              </a:lnSpc>
              <a:buFont typeface="Arial" panose="020B0604020202020204" pitchFamily="34" charset="0"/>
              <a:buChar char="•"/>
            </a:pPr>
            <a:r>
              <a:rPr lang="en-ZA" sz="2400" dirty="0">
                <a:latin typeface="Arial" panose="020B0604020202020204" pitchFamily="34" charset="0"/>
                <a:cs typeface="Arial" panose="020B0604020202020204" pitchFamily="34" charset="0"/>
              </a:rPr>
              <a:t>Terms of payment; </a:t>
            </a:r>
          </a:p>
          <a:p>
            <a:pPr marL="342900" indent="-342900">
              <a:lnSpc>
                <a:spcPct val="150000"/>
              </a:lnSpc>
              <a:buFont typeface="Arial" panose="020B0604020202020204" pitchFamily="34" charset="0"/>
              <a:buChar char="•"/>
            </a:pPr>
            <a:r>
              <a:rPr lang="en-ZA" sz="2400" dirty="0">
                <a:latin typeface="Arial" panose="020B0604020202020204" pitchFamily="34" charset="0"/>
                <a:cs typeface="Arial" panose="020B0604020202020204" pitchFamily="34" charset="0"/>
              </a:rPr>
              <a:t>Bonds and guarantees; </a:t>
            </a:r>
          </a:p>
          <a:p>
            <a:pPr marL="342900" indent="-342900">
              <a:lnSpc>
                <a:spcPct val="150000"/>
              </a:lnSpc>
              <a:buFont typeface="Arial" panose="020B0604020202020204" pitchFamily="34" charset="0"/>
              <a:buChar char="•"/>
            </a:pPr>
            <a:r>
              <a:rPr lang="en-ZA" sz="2400" dirty="0">
                <a:latin typeface="Arial" panose="020B0604020202020204" pitchFamily="34" charset="0"/>
                <a:cs typeface="Arial" panose="020B0604020202020204" pitchFamily="34" charset="0"/>
              </a:rPr>
              <a:t>Completion dates; and </a:t>
            </a:r>
          </a:p>
          <a:p>
            <a:pPr marL="342900" indent="-342900">
              <a:lnSpc>
                <a:spcPct val="150000"/>
              </a:lnSpc>
              <a:buFont typeface="Arial" panose="020B0604020202020204" pitchFamily="34" charset="0"/>
              <a:buChar char="•"/>
            </a:pPr>
            <a:r>
              <a:rPr lang="en-ZA" sz="2400" dirty="0">
                <a:latin typeface="Arial" panose="020B0604020202020204" pitchFamily="34" charset="0"/>
                <a:cs typeface="Arial" panose="020B0604020202020204" pitchFamily="34" charset="0"/>
              </a:rPr>
              <a:t>Maintenance levels and repairs. </a:t>
            </a:r>
          </a:p>
        </p:txBody>
      </p:sp>
    </p:spTree>
    <p:extLst>
      <p:ext uri="{BB962C8B-B14F-4D97-AF65-F5344CB8AC3E}">
        <p14:creationId xmlns:p14="http://schemas.microsoft.com/office/powerpoint/2010/main" val="15176899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BC44349-E095-B640-BA77-F8550B225BD3}"/>
              </a:ext>
            </a:extLst>
          </p:cNvPr>
          <p:cNvPicPr>
            <a:picLocks noChangeAspect="1"/>
          </p:cNvPicPr>
          <p:nvPr/>
        </p:nvPicPr>
        <p:blipFill>
          <a:blip r:embed="rId2"/>
          <a:stretch>
            <a:fillRect/>
          </a:stretch>
        </p:blipFill>
        <p:spPr>
          <a:xfrm>
            <a:off x="11712389" y="6361876"/>
            <a:ext cx="382221" cy="461850"/>
          </a:xfrm>
          <a:prstGeom prst="rect">
            <a:avLst/>
          </a:prstGeom>
        </p:spPr>
      </p:pic>
      <p:sp>
        <p:nvSpPr>
          <p:cNvPr id="11" name="TextBox 10">
            <a:extLst>
              <a:ext uri="{FF2B5EF4-FFF2-40B4-BE49-F238E27FC236}">
                <a16:creationId xmlns:a16="http://schemas.microsoft.com/office/drawing/2014/main" id="{B47845E2-B490-9D4D-9BD0-54D563609FEE}"/>
              </a:ext>
            </a:extLst>
          </p:cNvPr>
          <p:cNvSpPr txBox="1"/>
          <p:nvPr/>
        </p:nvSpPr>
        <p:spPr>
          <a:xfrm>
            <a:off x="0" y="6418535"/>
            <a:ext cx="8820472" cy="338554"/>
          </a:xfrm>
          <a:prstGeom prst="rect">
            <a:avLst/>
          </a:prstGeom>
          <a:noFill/>
        </p:spPr>
        <p:txBody>
          <a:bodyPr wrap="square" rtlCol="0">
            <a:spAutoFit/>
          </a:bodyPr>
          <a:lstStyle/>
          <a:p>
            <a:r>
              <a:rPr lang="en-ZA" sz="1600" dirty="0" err="1">
                <a:solidFill>
                  <a:schemeClr val="bg1"/>
                </a:solidFill>
              </a:rPr>
              <a:t>www.futuremanagers.com</a:t>
            </a:r>
            <a:endParaRPr lang="en-ZA" sz="1600" dirty="0">
              <a:solidFill>
                <a:schemeClr val="bg1"/>
              </a:solidFill>
            </a:endParaRPr>
          </a:p>
        </p:txBody>
      </p:sp>
      <p:sp>
        <p:nvSpPr>
          <p:cNvPr id="15" name="Rectangle 14">
            <a:extLst>
              <a:ext uri="{FF2B5EF4-FFF2-40B4-BE49-F238E27FC236}">
                <a16:creationId xmlns:a16="http://schemas.microsoft.com/office/drawing/2014/main" id="{09DBDF20-6C58-4C10-890E-E99404A4841A}"/>
              </a:ext>
            </a:extLst>
          </p:cNvPr>
          <p:cNvSpPr/>
          <p:nvPr/>
        </p:nvSpPr>
        <p:spPr>
          <a:xfrm>
            <a:off x="544605" y="544606"/>
            <a:ext cx="11093824" cy="5768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4A32270A-B0A3-794E-ABA3-38B5164546B2}"/>
              </a:ext>
            </a:extLst>
          </p:cNvPr>
          <p:cNvSpPr txBox="1"/>
          <p:nvPr/>
        </p:nvSpPr>
        <p:spPr>
          <a:xfrm>
            <a:off x="793376" y="1802775"/>
            <a:ext cx="10596283" cy="2239844"/>
          </a:xfrm>
          <a:prstGeom prst="rect">
            <a:avLst/>
          </a:prstGeom>
          <a:noFill/>
        </p:spPr>
        <p:txBody>
          <a:bodyPr wrap="square" rtlCol="0">
            <a:spAutoFit/>
          </a:bodyPr>
          <a:lstStyle/>
          <a:p>
            <a:pPr>
              <a:lnSpc>
                <a:spcPct val="150000"/>
              </a:lnSpc>
            </a:pPr>
            <a:r>
              <a:rPr lang="en-GB" sz="2400" b="1" dirty="0">
                <a:solidFill>
                  <a:schemeClr val="accent2"/>
                </a:solidFill>
                <a:latin typeface="Arial" panose="020B0604020202020204" pitchFamily="34" charset="0"/>
                <a:cs typeface="Arial" panose="020B0604020202020204" pitchFamily="34" charset="0"/>
              </a:rPr>
              <a:t>COSTING</a:t>
            </a:r>
          </a:p>
          <a:p>
            <a:pPr>
              <a:lnSpc>
                <a:spcPct val="150000"/>
              </a:lnSpc>
            </a:pPr>
            <a:r>
              <a:rPr lang="en-ZA" sz="2400" dirty="0">
                <a:latin typeface="Arial" panose="020B0604020202020204" pitchFamily="34" charset="0"/>
                <a:cs typeface="Arial" panose="020B0604020202020204" pitchFamily="34" charset="0"/>
              </a:rPr>
              <a:t>Cost accounting, commonly referred to as costing, is an accounting system that organisations use to evaluate the total cost of production by assessing the variable and fixed costs related to each step in the production process. </a:t>
            </a:r>
          </a:p>
        </p:txBody>
      </p:sp>
      <p:sp>
        <p:nvSpPr>
          <p:cNvPr id="9" name="TextBox 8">
            <a:extLst>
              <a:ext uri="{FF2B5EF4-FFF2-40B4-BE49-F238E27FC236}">
                <a16:creationId xmlns:a16="http://schemas.microsoft.com/office/drawing/2014/main" id="{73DE21AF-DCC8-47F2-BCAC-14C9406629F4}"/>
              </a:ext>
            </a:extLst>
          </p:cNvPr>
          <p:cNvSpPr txBox="1"/>
          <p:nvPr/>
        </p:nvSpPr>
        <p:spPr>
          <a:xfrm>
            <a:off x="669602" y="668500"/>
            <a:ext cx="10824882" cy="646331"/>
          </a:xfrm>
          <a:prstGeom prst="rect">
            <a:avLst/>
          </a:prstGeom>
          <a:noFill/>
        </p:spPr>
        <p:txBody>
          <a:bodyPr wrap="square" rtlCol="0">
            <a:spAutoFit/>
          </a:bodyPr>
          <a:lstStyle/>
          <a:p>
            <a:pPr algn="r"/>
            <a:r>
              <a:rPr lang="en-GB" sz="3600" b="1" dirty="0">
                <a:latin typeface="Arial" panose="020B0604020202020204" pitchFamily="34" charset="0"/>
                <a:cs typeface="Arial" panose="020B0604020202020204" pitchFamily="34" charset="0"/>
              </a:rPr>
              <a:t>Module 3: Costing</a:t>
            </a:r>
          </a:p>
        </p:txBody>
      </p:sp>
    </p:spTree>
    <p:extLst>
      <p:ext uri="{BB962C8B-B14F-4D97-AF65-F5344CB8AC3E}">
        <p14:creationId xmlns:p14="http://schemas.microsoft.com/office/powerpoint/2010/main" val="20943422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BC44349-E095-B640-BA77-F8550B225BD3}"/>
              </a:ext>
            </a:extLst>
          </p:cNvPr>
          <p:cNvPicPr>
            <a:picLocks noChangeAspect="1"/>
          </p:cNvPicPr>
          <p:nvPr/>
        </p:nvPicPr>
        <p:blipFill>
          <a:blip r:embed="rId2"/>
          <a:stretch>
            <a:fillRect/>
          </a:stretch>
        </p:blipFill>
        <p:spPr>
          <a:xfrm>
            <a:off x="11712389" y="6361876"/>
            <a:ext cx="382221" cy="461850"/>
          </a:xfrm>
          <a:prstGeom prst="rect">
            <a:avLst/>
          </a:prstGeom>
        </p:spPr>
      </p:pic>
      <p:sp>
        <p:nvSpPr>
          <p:cNvPr id="11" name="TextBox 10">
            <a:extLst>
              <a:ext uri="{FF2B5EF4-FFF2-40B4-BE49-F238E27FC236}">
                <a16:creationId xmlns:a16="http://schemas.microsoft.com/office/drawing/2014/main" id="{B47845E2-B490-9D4D-9BD0-54D563609FEE}"/>
              </a:ext>
            </a:extLst>
          </p:cNvPr>
          <p:cNvSpPr txBox="1"/>
          <p:nvPr/>
        </p:nvSpPr>
        <p:spPr>
          <a:xfrm>
            <a:off x="0" y="6418535"/>
            <a:ext cx="8820472" cy="338554"/>
          </a:xfrm>
          <a:prstGeom prst="rect">
            <a:avLst/>
          </a:prstGeom>
          <a:noFill/>
        </p:spPr>
        <p:txBody>
          <a:bodyPr wrap="square" rtlCol="0">
            <a:spAutoFit/>
          </a:bodyPr>
          <a:lstStyle/>
          <a:p>
            <a:r>
              <a:rPr lang="en-ZA" sz="1600" dirty="0" err="1">
                <a:solidFill>
                  <a:schemeClr val="bg1"/>
                </a:solidFill>
              </a:rPr>
              <a:t>www.futuremanagers.com</a:t>
            </a:r>
            <a:endParaRPr lang="en-ZA" sz="1600" dirty="0">
              <a:solidFill>
                <a:schemeClr val="bg1"/>
              </a:solidFill>
            </a:endParaRPr>
          </a:p>
        </p:txBody>
      </p:sp>
      <p:sp>
        <p:nvSpPr>
          <p:cNvPr id="13" name="Rectangle 12">
            <a:extLst>
              <a:ext uri="{FF2B5EF4-FFF2-40B4-BE49-F238E27FC236}">
                <a16:creationId xmlns:a16="http://schemas.microsoft.com/office/drawing/2014/main" id="{10263B4C-A81D-4191-97B2-8862E2CB37E6}"/>
              </a:ext>
            </a:extLst>
          </p:cNvPr>
          <p:cNvSpPr/>
          <p:nvPr/>
        </p:nvSpPr>
        <p:spPr>
          <a:xfrm>
            <a:off x="544605" y="544606"/>
            <a:ext cx="11093824" cy="5768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27BA99E4-F4F5-8D43-A38A-E11589EDCD02}"/>
              </a:ext>
            </a:extLst>
          </p:cNvPr>
          <p:cNvSpPr txBox="1"/>
          <p:nvPr/>
        </p:nvSpPr>
        <p:spPr>
          <a:xfrm>
            <a:off x="669602" y="668500"/>
            <a:ext cx="10824882" cy="461665"/>
          </a:xfrm>
          <a:prstGeom prst="rect">
            <a:avLst/>
          </a:prstGeom>
          <a:noFill/>
        </p:spPr>
        <p:txBody>
          <a:bodyPr wrap="square" rtlCol="0">
            <a:spAutoFit/>
          </a:bodyPr>
          <a:lstStyle/>
          <a:p>
            <a:pPr algn="r"/>
            <a:r>
              <a:rPr lang="en-GB" sz="2400" b="1" dirty="0">
                <a:latin typeface="Arial" panose="020B0604020202020204" pitchFamily="34" charset="0"/>
                <a:cs typeface="Arial" panose="020B0604020202020204" pitchFamily="34" charset="0"/>
              </a:rPr>
              <a:t>Module 3: Costing (continued)</a:t>
            </a:r>
          </a:p>
        </p:txBody>
      </p:sp>
      <p:sp>
        <p:nvSpPr>
          <p:cNvPr id="8" name="TextBox 7">
            <a:extLst>
              <a:ext uri="{FF2B5EF4-FFF2-40B4-BE49-F238E27FC236}">
                <a16:creationId xmlns:a16="http://schemas.microsoft.com/office/drawing/2014/main" id="{411D3548-63CF-B143-8E9D-B93E1CCC8481}"/>
              </a:ext>
            </a:extLst>
          </p:cNvPr>
          <p:cNvSpPr txBox="1"/>
          <p:nvPr/>
        </p:nvSpPr>
        <p:spPr>
          <a:xfrm>
            <a:off x="793376" y="1802775"/>
            <a:ext cx="10596283" cy="3347840"/>
          </a:xfrm>
          <a:prstGeom prst="rect">
            <a:avLst/>
          </a:prstGeom>
          <a:noFill/>
        </p:spPr>
        <p:txBody>
          <a:bodyPr wrap="square" rtlCol="0">
            <a:spAutoFit/>
          </a:bodyPr>
          <a:lstStyle/>
          <a:p>
            <a:pPr>
              <a:lnSpc>
                <a:spcPct val="150000"/>
              </a:lnSpc>
            </a:pPr>
            <a:r>
              <a:rPr lang="en-GB" sz="2400" b="1" dirty="0">
                <a:solidFill>
                  <a:schemeClr val="accent2"/>
                </a:solidFill>
                <a:latin typeface="Arial" panose="020B0604020202020204" pitchFamily="34" charset="0"/>
                <a:cs typeface="Arial" panose="020B0604020202020204" pitchFamily="34" charset="0"/>
              </a:rPr>
              <a:t>COSTING METHODS</a:t>
            </a:r>
          </a:p>
          <a:p>
            <a:pPr>
              <a:lnSpc>
                <a:spcPct val="150000"/>
              </a:lnSpc>
            </a:pPr>
            <a:r>
              <a:rPr lang="en-ZA" sz="2400" dirty="0">
                <a:latin typeface="Arial" panose="020B0604020202020204" pitchFamily="34" charset="0"/>
                <a:cs typeface="Arial" panose="020B0604020202020204" pitchFamily="34" charset="0"/>
              </a:rPr>
              <a:t>The three costing methods commonly used in construction project management are:</a:t>
            </a:r>
          </a:p>
          <a:p>
            <a:pPr marL="342900" indent="-342900">
              <a:lnSpc>
                <a:spcPct val="150000"/>
              </a:lnSpc>
              <a:buFont typeface="Arial" panose="020B0604020202020204" pitchFamily="34" charset="0"/>
              <a:buChar char="•"/>
            </a:pPr>
            <a:r>
              <a:rPr lang="en-ZA" sz="2400" dirty="0">
                <a:latin typeface="Arial" panose="020B0604020202020204" pitchFamily="34" charset="0"/>
                <a:cs typeface="Arial" panose="020B0604020202020204" pitchFamily="34" charset="0"/>
              </a:rPr>
              <a:t>Job costing;</a:t>
            </a:r>
          </a:p>
          <a:p>
            <a:pPr marL="342900" indent="-342900">
              <a:lnSpc>
                <a:spcPct val="150000"/>
              </a:lnSpc>
              <a:buFont typeface="Arial" panose="020B0604020202020204" pitchFamily="34" charset="0"/>
              <a:buChar char="•"/>
            </a:pPr>
            <a:r>
              <a:rPr lang="en-ZA" sz="2400" dirty="0">
                <a:latin typeface="Arial" panose="020B0604020202020204" pitchFamily="34" charset="0"/>
                <a:cs typeface="Arial" panose="020B0604020202020204" pitchFamily="34" charset="0"/>
              </a:rPr>
              <a:t>Activity-based costing; and</a:t>
            </a:r>
          </a:p>
          <a:p>
            <a:pPr marL="342900" indent="-342900">
              <a:lnSpc>
                <a:spcPct val="150000"/>
              </a:lnSpc>
              <a:buFont typeface="Arial" panose="020B0604020202020204" pitchFamily="34" charset="0"/>
              <a:buChar char="•"/>
            </a:pPr>
            <a:r>
              <a:rPr lang="en-ZA" sz="2400" dirty="0">
                <a:latin typeface="Arial" panose="020B0604020202020204" pitchFamily="34" charset="0"/>
                <a:cs typeface="Arial" panose="020B0604020202020204" pitchFamily="34" charset="0"/>
              </a:rPr>
              <a:t>Life cycle costing.</a:t>
            </a:r>
          </a:p>
        </p:txBody>
      </p:sp>
    </p:spTree>
    <p:extLst>
      <p:ext uri="{BB962C8B-B14F-4D97-AF65-F5344CB8AC3E}">
        <p14:creationId xmlns:p14="http://schemas.microsoft.com/office/powerpoint/2010/main" val="1486896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BC44349-E095-B640-BA77-F8550B225BD3}"/>
              </a:ext>
            </a:extLst>
          </p:cNvPr>
          <p:cNvPicPr>
            <a:picLocks noChangeAspect="1"/>
          </p:cNvPicPr>
          <p:nvPr/>
        </p:nvPicPr>
        <p:blipFill>
          <a:blip r:embed="rId2"/>
          <a:stretch>
            <a:fillRect/>
          </a:stretch>
        </p:blipFill>
        <p:spPr>
          <a:xfrm>
            <a:off x="11712389" y="6361876"/>
            <a:ext cx="382221" cy="461850"/>
          </a:xfrm>
          <a:prstGeom prst="rect">
            <a:avLst/>
          </a:prstGeom>
        </p:spPr>
      </p:pic>
      <p:sp>
        <p:nvSpPr>
          <p:cNvPr id="11" name="TextBox 10">
            <a:extLst>
              <a:ext uri="{FF2B5EF4-FFF2-40B4-BE49-F238E27FC236}">
                <a16:creationId xmlns:a16="http://schemas.microsoft.com/office/drawing/2014/main" id="{B47845E2-B490-9D4D-9BD0-54D563609FEE}"/>
              </a:ext>
            </a:extLst>
          </p:cNvPr>
          <p:cNvSpPr txBox="1"/>
          <p:nvPr/>
        </p:nvSpPr>
        <p:spPr>
          <a:xfrm>
            <a:off x="0" y="6418535"/>
            <a:ext cx="8820472" cy="338554"/>
          </a:xfrm>
          <a:prstGeom prst="rect">
            <a:avLst/>
          </a:prstGeom>
          <a:noFill/>
        </p:spPr>
        <p:txBody>
          <a:bodyPr wrap="square" rtlCol="0">
            <a:spAutoFit/>
          </a:bodyPr>
          <a:lstStyle/>
          <a:p>
            <a:r>
              <a:rPr lang="en-ZA" sz="1600" dirty="0" err="1">
                <a:solidFill>
                  <a:schemeClr val="bg1"/>
                </a:solidFill>
              </a:rPr>
              <a:t>www.futuremanagers.com</a:t>
            </a:r>
            <a:endParaRPr lang="en-ZA" sz="1600" dirty="0">
              <a:solidFill>
                <a:schemeClr val="bg1"/>
              </a:solidFill>
            </a:endParaRPr>
          </a:p>
        </p:txBody>
      </p:sp>
      <p:sp>
        <p:nvSpPr>
          <p:cNvPr id="15" name="Rectangle 14">
            <a:extLst>
              <a:ext uri="{FF2B5EF4-FFF2-40B4-BE49-F238E27FC236}">
                <a16:creationId xmlns:a16="http://schemas.microsoft.com/office/drawing/2014/main" id="{09DBDF20-6C58-4C10-890E-E99404A4841A}"/>
              </a:ext>
            </a:extLst>
          </p:cNvPr>
          <p:cNvSpPr/>
          <p:nvPr/>
        </p:nvSpPr>
        <p:spPr>
          <a:xfrm>
            <a:off x="544605" y="544606"/>
            <a:ext cx="11093824" cy="5768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4A32270A-B0A3-794E-ABA3-38B5164546B2}"/>
              </a:ext>
            </a:extLst>
          </p:cNvPr>
          <p:cNvSpPr txBox="1"/>
          <p:nvPr/>
        </p:nvSpPr>
        <p:spPr>
          <a:xfrm>
            <a:off x="793376" y="1802775"/>
            <a:ext cx="10596283" cy="2793842"/>
          </a:xfrm>
          <a:prstGeom prst="rect">
            <a:avLst/>
          </a:prstGeom>
          <a:noFill/>
        </p:spPr>
        <p:txBody>
          <a:bodyPr wrap="square" rtlCol="0">
            <a:spAutoFit/>
          </a:bodyPr>
          <a:lstStyle/>
          <a:p>
            <a:pPr>
              <a:lnSpc>
                <a:spcPct val="150000"/>
              </a:lnSpc>
            </a:pPr>
            <a:r>
              <a:rPr lang="en-GB" sz="2400" b="1" dirty="0">
                <a:solidFill>
                  <a:schemeClr val="accent2"/>
                </a:solidFill>
                <a:latin typeface="Arial" panose="020B0604020202020204" pitchFamily="34" charset="0"/>
                <a:cs typeface="Arial" panose="020B0604020202020204" pitchFamily="34" charset="0"/>
              </a:rPr>
              <a:t>MANAGEMENT AND WELFARE</a:t>
            </a:r>
          </a:p>
          <a:p>
            <a:pPr>
              <a:lnSpc>
                <a:spcPct val="150000"/>
              </a:lnSpc>
            </a:pPr>
            <a:r>
              <a:rPr lang="en-ZA" sz="2400" dirty="0">
                <a:latin typeface="Arial" panose="020B0604020202020204" pitchFamily="34" charset="0"/>
                <a:cs typeface="Arial" panose="020B0604020202020204" pitchFamily="34" charset="0"/>
              </a:rPr>
              <a:t>Management is the act of running an organisation efficiently using organisational, leadership and controlling functions. This basically means knowing what to do, when to do it and ensuring that it is done in the most cost- effective way. </a:t>
            </a:r>
          </a:p>
        </p:txBody>
      </p:sp>
      <p:sp>
        <p:nvSpPr>
          <p:cNvPr id="9" name="TextBox 8">
            <a:extLst>
              <a:ext uri="{FF2B5EF4-FFF2-40B4-BE49-F238E27FC236}">
                <a16:creationId xmlns:a16="http://schemas.microsoft.com/office/drawing/2014/main" id="{73DE21AF-DCC8-47F2-BCAC-14C9406629F4}"/>
              </a:ext>
            </a:extLst>
          </p:cNvPr>
          <p:cNvSpPr txBox="1"/>
          <p:nvPr/>
        </p:nvSpPr>
        <p:spPr>
          <a:xfrm>
            <a:off x="669602" y="668500"/>
            <a:ext cx="10824882" cy="646331"/>
          </a:xfrm>
          <a:prstGeom prst="rect">
            <a:avLst/>
          </a:prstGeom>
          <a:noFill/>
        </p:spPr>
        <p:txBody>
          <a:bodyPr wrap="square" rtlCol="0">
            <a:spAutoFit/>
          </a:bodyPr>
          <a:lstStyle/>
          <a:p>
            <a:pPr algn="r"/>
            <a:r>
              <a:rPr lang="en-GB" sz="3600" b="1" dirty="0">
                <a:latin typeface="Arial" panose="020B0604020202020204" pitchFamily="34" charset="0"/>
                <a:cs typeface="Arial" panose="020B0604020202020204" pitchFamily="34" charset="0"/>
              </a:rPr>
              <a:t>Module 4: Management, welfare and personnel</a:t>
            </a:r>
          </a:p>
        </p:txBody>
      </p:sp>
    </p:spTree>
    <p:extLst>
      <p:ext uri="{BB962C8B-B14F-4D97-AF65-F5344CB8AC3E}">
        <p14:creationId xmlns:p14="http://schemas.microsoft.com/office/powerpoint/2010/main" val="31984701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BC44349-E095-B640-BA77-F8550B225BD3}"/>
              </a:ext>
            </a:extLst>
          </p:cNvPr>
          <p:cNvPicPr>
            <a:picLocks noChangeAspect="1"/>
          </p:cNvPicPr>
          <p:nvPr/>
        </p:nvPicPr>
        <p:blipFill>
          <a:blip r:embed="rId2"/>
          <a:stretch>
            <a:fillRect/>
          </a:stretch>
        </p:blipFill>
        <p:spPr>
          <a:xfrm>
            <a:off x="11712389" y="6361876"/>
            <a:ext cx="382221" cy="461850"/>
          </a:xfrm>
          <a:prstGeom prst="rect">
            <a:avLst/>
          </a:prstGeom>
        </p:spPr>
      </p:pic>
      <p:sp>
        <p:nvSpPr>
          <p:cNvPr id="11" name="TextBox 10">
            <a:extLst>
              <a:ext uri="{FF2B5EF4-FFF2-40B4-BE49-F238E27FC236}">
                <a16:creationId xmlns:a16="http://schemas.microsoft.com/office/drawing/2014/main" id="{B47845E2-B490-9D4D-9BD0-54D563609FEE}"/>
              </a:ext>
            </a:extLst>
          </p:cNvPr>
          <p:cNvSpPr txBox="1"/>
          <p:nvPr/>
        </p:nvSpPr>
        <p:spPr>
          <a:xfrm>
            <a:off x="0" y="6418535"/>
            <a:ext cx="8820472" cy="338554"/>
          </a:xfrm>
          <a:prstGeom prst="rect">
            <a:avLst/>
          </a:prstGeom>
          <a:noFill/>
        </p:spPr>
        <p:txBody>
          <a:bodyPr wrap="square" rtlCol="0">
            <a:spAutoFit/>
          </a:bodyPr>
          <a:lstStyle/>
          <a:p>
            <a:r>
              <a:rPr lang="en-ZA" sz="1600" dirty="0" err="1">
                <a:solidFill>
                  <a:schemeClr val="bg1"/>
                </a:solidFill>
              </a:rPr>
              <a:t>www.futuremanagers.com</a:t>
            </a:r>
            <a:endParaRPr lang="en-ZA" sz="1600" dirty="0">
              <a:solidFill>
                <a:schemeClr val="bg1"/>
              </a:solidFill>
            </a:endParaRPr>
          </a:p>
        </p:txBody>
      </p:sp>
      <p:sp>
        <p:nvSpPr>
          <p:cNvPr id="13" name="Rectangle 12">
            <a:extLst>
              <a:ext uri="{FF2B5EF4-FFF2-40B4-BE49-F238E27FC236}">
                <a16:creationId xmlns:a16="http://schemas.microsoft.com/office/drawing/2014/main" id="{10263B4C-A81D-4191-97B2-8862E2CB37E6}"/>
              </a:ext>
            </a:extLst>
          </p:cNvPr>
          <p:cNvSpPr/>
          <p:nvPr/>
        </p:nvSpPr>
        <p:spPr>
          <a:xfrm>
            <a:off x="544605" y="544606"/>
            <a:ext cx="11093824" cy="5768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27BA99E4-F4F5-8D43-A38A-E11589EDCD02}"/>
              </a:ext>
            </a:extLst>
          </p:cNvPr>
          <p:cNvSpPr txBox="1"/>
          <p:nvPr/>
        </p:nvSpPr>
        <p:spPr>
          <a:xfrm>
            <a:off x="669602" y="668500"/>
            <a:ext cx="10824882" cy="461665"/>
          </a:xfrm>
          <a:prstGeom prst="rect">
            <a:avLst/>
          </a:prstGeom>
          <a:noFill/>
        </p:spPr>
        <p:txBody>
          <a:bodyPr wrap="square" rtlCol="0">
            <a:spAutoFit/>
          </a:bodyPr>
          <a:lstStyle/>
          <a:p>
            <a:pPr algn="r"/>
            <a:r>
              <a:rPr lang="en-GB" sz="2400" b="1" dirty="0">
                <a:latin typeface="Arial" panose="020B0604020202020204" pitchFamily="34" charset="0"/>
                <a:cs typeface="Arial" panose="020B0604020202020204" pitchFamily="34" charset="0"/>
              </a:rPr>
              <a:t>Module 4: Management, welfare and personnel (continued)</a:t>
            </a:r>
          </a:p>
        </p:txBody>
      </p:sp>
      <p:sp>
        <p:nvSpPr>
          <p:cNvPr id="8" name="TextBox 7">
            <a:extLst>
              <a:ext uri="{FF2B5EF4-FFF2-40B4-BE49-F238E27FC236}">
                <a16:creationId xmlns:a16="http://schemas.microsoft.com/office/drawing/2014/main" id="{411D3548-63CF-B143-8E9D-B93E1CCC8481}"/>
              </a:ext>
            </a:extLst>
          </p:cNvPr>
          <p:cNvSpPr txBox="1"/>
          <p:nvPr/>
        </p:nvSpPr>
        <p:spPr>
          <a:xfrm>
            <a:off x="793376" y="1802775"/>
            <a:ext cx="10596283" cy="3901837"/>
          </a:xfrm>
          <a:prstGeom prst="rect">
            <a:avLst/>
          </a:prstGeom>
          <a:noFill/>
        </p:spPr>
        <p:txBody>
          <a:bodyPr wrap="square" rtlCol="0">
            <a:spAutoFit/>
          </a:bodyPr>
          <a:lstStyle/>
          <a:p>
            <a:pPr>
              <a:lnSpc>
                <a:spcPct val="150000"/>
              </a:lnSpc>
            </a:pPr>
            <a:r>
              <a:rPr lang="en-GB" sz="2400" b="1" dirty="0">
                <a:solidFill>
                  <a:schemeClr val="accent2"/>
                </a:solidFill>
                <a:latin typeface="Arial" panose="020B0604020202020204" pitchFamily="34" charset="0"/>
                <a:cs typeface="Arial" panose="020B0604020202020204" pitchFamily="34" charset="0"/>
              </a:rPr>
              <a:t>PERSONNEL MANAGEMENT</a:t>
            </a:r>
          </a:p>
          <a:p>
            <a:pPr>
              <a:lnSpc>
                <a:spcPct val="150000"/>
              </a:lnSpc>
            </a:pPr>
            <a:r>
              <a:rPr lang="en-ZA" sz="2400" dirty="0">
                <a:latin typeface="Arial" panose="020B0604020202020204" pitchFamily="34" charset="0"/>
                <a:cs typeface="Arial" panose="020B0604020202020204" pitchFamily="34" charset="0"/>
              </a:rPr>
              <a:t>Personnel management is a large part of organisational management which focuses on the planning, leading and organising of a company’s human resources. It includes areas such as: </a:t>
            </a:r>
          </a:p>
          <a:p>
            <a:pPr marL="342900" indent="-342900">
              <a:lnSpc>
                <a:spcPct val="150000"/>
              </a:lnSpc>
              <a:buFont typeface="Arial" panose="020B0604020202020204" pitchFamily="34" charset="0"/>
              <a:buChar char="•"/>
            </a:pPr>
            <a:r>
              <a:rPr lang="en-ZA" sz="2400" dirty="0">
                <a:latin typeface="Arial" panose="020B0604020202020204" pitchFamily="34" charset="0"/>
                <a:cs typeface="Arial" panose="020B0604020202020204" pitchFamily="34" charset="0"/>
              </a:rPr>
              <a:t>The function of employment; </a:t>
            </a:r>
          </a:p>
          <a:p>
            <a:pPr marL="342900" indent="-342900">
              <a:lnSpc>
                <a:spcPct val="150000"/>
              </a:lnSpc>
              <a:buFont typeface="Arial" panose="020B0604020202020204" pitchFamily="34" charset="0"/>
              <a:buChar char="•"/>
            </a:pPr>
            <a:r>
              <a:rPr lang="en-ZA" sz="2400" dirty="0">
                <a:latin typeface="Arial" panose="020B0604020202020204" pitchFamily="34" charset="0"/>
                <a:cs typeface="Arial" panose="020B0604020202020204" pitchFamily="34" charset="0"/>
              </a:rPr>
              <a:t>Development; and </a:t>
            </a:r>
          </a:p>
          <a:p>
            <a:pPr marL="342900" indent="-342900">
              <a:lnSpc>
                <a:spcPct val="150000"/>
              </a:lnSpc>
              <a:buFont typeface="Arial" panose="020B0604020202020204" pitchFamily="34" charset="0"/>
              <a:buChar char="•"/>
            </a:pPr>
            <a:r>
              <a:rPr lang="en-ZA" sz="2400" dirty="0">
                <a:latin typeface="Arial" panose="020B0604020202020204" pitchFamily="34" charset="0"/>
                <a:cs typeface="Arial" panose="020B0604020202020204" pitchFamily="34" charset="0"/>
              </a:rPr>
              <a:t>Compensation. </a:t>
            </a:r>
          </a:p>
        </p:txBody>
      </p:sp>
    </p:spTree>
    <p:extLst>
      <p:ext uri="{BB962C8B-B14F-4D97-AF65-F5344CB8AC3E}">
        <p14:creationId xmlns:p14="http://schemas.microsoft.com/office/powerpoint/2010/main" val="22819198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BC44349-E095-B640-BA77-F8550B225BD3}"/>
              </a:ext>
            </a:extLst>
          </p:cNvPr>
          <p:cNvPicPr>
            <a:picLocks noChangeAspect="1"/>
          </p:cNvPicPr>
          <p:nvPr/>
        </p:nvPicPr>
        <p:blipFill>
          <a:blip r:embed="rId2"/>
          <a:stretch>
            <a:fillRect/>
          </a:stretch>
        </p:blipFill>
        <p:spPr>
          <a:xfrm>
            <a:off x="11712389" y="6361876"/>
            <a:ext cx="382221" cy="461850"/>
          </a:xfrm>
          <a:prstGeom prst="rect">
            <a:avLst/>
          </a:prstGeom>
        </p:spPr>
      </p:pic>
      <p:sp>
        <p:nvSpPr>
          <p:cNvPr id="11" name="TextBox 10">
            <a:extLst>
              <a:ext uri="{FF2B5EF4-FFF2-40B4-BE49-F238E27FC236}">
                <a16:creationId xmlns:a16="http://schemas.microsoft.com/office/drawing/2014/main" id="{B47845E2-B490-9D4D-9BD0-54D563609FEE}"/>
              </a:ext>
            </a:extLst>
          </p:cNvPr>
          <p:cNvSpPr txBox="1"/>
          <p:nvPr/>
        </p:nvSpPr>
        <p:spPr>
          <a:xfrm>
            <a:off x="0" y="6418535"/>
            <a:ext cx="8820472" cy="338554"/>
          </a:xfrm>
          <a:prstGeom prst="rect">
            <a:avLst/>
          </a:prstGeom>
          <a:noFill/>
        </p:spPr>
        <p:txBody>
          <a:bodyPr wrap="square" rtlCol="0">
            <a:spAutoFit/>
          </a:bodyPr>
          <a:lstStyle/>
          <a:p>
            <a:r>
              <a:rPr lang="en-ZA" sz="1600" dirty="0" err="1">
                <a:solidFill>
                  <a:schemeClr val="bg1"/>
                </a:solidFill>
              </a:rPr>
              <a:t>www.futuremanagers.com</a:t>
            </a:r>
            <a:endParaRPr lang="en-ZA" sz="1600" dirty="0">
              <a:solidFill>
                <a:schemeClr val="bg1"/>
              </a:solidFill>
            </a:endParaRPr>
          </a:p>
        </p:txBody>
      </p:sp>
      <p:sp>
        <p:nvSpPr>
          <p:cNvPr id="15" name="Rectangle 14">
            <a:extLst>
              <a:ext uri="{FF2B5EF4-FFF2-40B4-BE49-F238E27FC236}">
                <a16:creationId xmlns:a16="http://schemas.microsoft.com/office/drawing/2014/main" id="{09DBDF20-6C58-4C10-890E-E99404A4841A}"/>
              </a:ext>
            </a:extLst>
          </p:cNvPr>
          <p:cNvSpPr/>
          <p:nvPr/>
        </p:nvSpPr>
        <p:spPr>
          <a:xfrm>
            <a:off x="544605" y="544606"/>
            <a:ext cx="11093824" cy="5768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4A32270A-B0A3-794E-ABA3-38B5164546B2}"/>
              </a:ext>
            </a:extLst>
          </p:cNvPr>
          <p:cNvSpPr txBox="1"/>
          <p:nvPr/>
        </p:nvSpPr>
        <p:spPr>
          <a:xfrm>
            <a:off x="793376" y="1802775"/>
            <a:ext cx="10596283" cy="4455835"/>
          </a:xfrm>
          <a:prstGeom prst="rect">
            <a:avLst/>
          </a:prstGeom>
          <a:noFill/>
        </p:spPr>
        <p:txBody>
          <a:bodyPr wrap="square" rtlCol="0">
            <a:spAutoFit/>
          </a:bodyPr>
          <a:lstStyle/>
          <a:p>
            <a:pPr>
              <a:lnSpc>
                <a:spcPct val="150000"/>
              </a:lnSpc>
            </a:pPr>
            <a:r>
              <a:rPr lang="en-GB" sz="2400" b="1" dirty="0">
                <a:solidFill>
                  <a:schemeClr val="accent2"/>
                </a:solidFill>
                <a:latin typeface="Arial" panose="020B0604020202020204" pitchFamily="34" charset="0"/>
                <a:cs typeface="Arial" panose="020B0604020202020204" pitchFamily="34" charset="0"/>
              </a:rPr>
              <a:t>WORK STUDY</a:t>
            </a:r>
          </a:p>
          <a:p>
            <a:pPr>
              <a:lnSpc>
                <a:spcPct val="150000"/>
              </a:lnSpc>
            </a:pPr>
            <a:r>
              <a:rPr lang="en-ZA" sz="2400" dirty="0">
                <a:latin typeface="Arial" panose="020B0604020202020204" pitchFamily="34" charset="0"/>
                <a:cs typeface="Arial" panose="020B0604020202020204" pitchFamily="34" charset="0"/>
              </a:rPr>
              <a:t>Work study refers to the techniques used to study work measurement. The objectives of a work study are to: </a:t>
            </a:r>
          </a:p>
          <a:p>
            <a:pPr marL="342900" indent="-342900">
              <a:lnSpc>
                <a:spcPct val="150000"/>
              </a:lnSpc>
              <a:buFont typeface="Arial" panose="020B0604020202020204" pitchFamily="34" charset="0"/>
              <a:buChar char="•"/>
            </a:pPr>
            <a:r>
              <a:rPr lang="en-ZA" sz="2400" dirty="0">
                <a:latin typeface="Arial" panose="020B0604020202020204" pitchFamily="34" charset="0"/>
                <a:cs typeface="Arial" panose="020B0604020202020204" pitchFamily="34" charset="0"/>
              </a:rPr>
              <a:t>Increase productivity; </a:t>
            </a:r>
          </a:p>
          <a:p>
            <a:pPr marL="342900" indent="-342900">
              <a:lnSpc>
                <a:spcPct val="150000"/>
              </a:lnSpc>
              <a:buFont typeface="Arial" panose="020B0604020202020204" pitchFamily="34" charset="0"/>
              <a:buChar char="•"/>
            </a:pPr>
            <a:r>
              <a:rPr lang="en-ZA" sz="2400" dirty="0">
                <a:latin typeface="Arial" panose="020B0604020202020204" pitchFamily="34" charset="0"/>
                <a:cs typeface="Arial" panose="020B0604020202020204" pitchFamily="34" charset="0"/>
              </a:rPr>
              <a:t>Improve on the existing method of work, thus lowering costs; </a:t>
            </a:r>
          </a:p>
          <a:p>
            <a:pPr marL="342900" indent="-342900">
              <a:lnSpc>
                <a:spcPct val="150000"/>
              </a:lnSpc>
              <a:buFont typeface="Arial" panose="020B0604020202020204" pitchFamily="34" charset="0"/>
              <a:buChar char="•"/>
            </a:pPr>
            <a:r>
              <a:rPr lang="en-ZA" sz="2400" dirty="0">
                <a:latin typeface="Arial" panose="020B0604020202020204" pitchFamily="34" charset="0"/>
                <a:cs typeface="Arial" panose="020B0604020202020204" pitchFamily="34" charset="0"/>
              </a:rPr>
              <a:t>Set a standard of performance; </a:t>
            </a:r>
          </a:p>
          <a:p>
            <a:pPr marL="342900" indent="-342900">
              <a:lnSpc>
                <a:spcPct val="150000"/>
              </a:lnSpc>
              <a:buFont typeface="Arial" panose="020B0604020202020204" pitchFamily="34" charset="0"/>
              <a:buChar char="•"/>
            </a:pPr>
            <a:r>
              <a:rPr lang="en-ZA" sz="2400" dirty="0">
                <a:latin typeface="Arial" panose="020B0604020202020204" pitchFamily="34" charset="0"/>
                <a:cs typeface="Arial" panose="020B0604020202020204" pitchFamily="34" charset="0"/>
              </a:rPr>
              <a:t>Increase the efficient usage of plant- and human resources; and </a:t>
            </a:r>
          </a:p>
          <a:p>
            <a:pPr marL="342900" indent="-342900">
              <a:lnSpc>
                <a:spcPct val="150000"/>
              </a:lnSpc>
              <a:buFont typeface="Arial" panose="020B0604020202020204" pitchFamily="34" charset="0"/>
              <a:buChar char="•"/>
            </a:pPr>
            <a:r>
              <a:rPr lang="en-ZA" sz="2400" dirty="0">
                <a:latin typeface="Arial" panose="020B0604020202020204" pitchFamily="34" charset="0"/>
                <a:cs typeface="Arial" panose="020B0604020202020204" pitchFamily="34" charset="0"/>
              </a:rPr>
              <a:t>Reduce wasted time and materials. </a:t>
            </a:r>
          </a:p>
        </p:txBody>
      </p:sp>
      <p:sp>
        <p:nvSpPr>
          <p:cNvPr id="9" name="TextBox 8">
            <a:extLst>
              <a:ext uri="{FF2B5EF4-FFF2-40B4-BE49-F238E27FC236}">
                <a16:creationId xmlns:a16="http://schemas.microsoft.com/office/drawing/2014/main" id="{73DE21AF-DCC8-47F2-BCAC-14C9406629F4}"/>
              </a:ext>
            </a:extLst>
          </p:cNvPr>
          <p:cNvSpPr txBox="1"/>
          <p:nvPr/>
        </p:nvSpPr>
        <p:spPr>
          <a:xfrm>
            <a:off x="669602" y="668500"/>
            <a:ext cx="10824882" cy="646331"/>
          </a:xfrm>
          <a:prstGeom prst="rect">
            <a:avLst/>
          </a:prstGeom>
          <a:noFill/>
        </p:spPr>
        <p:txBody>
          <a:bodyPr wrap="square" rtlCol="0">
            <a:spAutoFit/>
          </a:bodyPr>
          <a:lstStyle/>
          <a:p>
            <a:pPr algn="r"/>
            <a:r>
              <a:rPr lang="en-GB" sz="3600" b="1" dirty="0">
                <a:latin typeface="Arial" panose="020B0604020202020204" pitchFamily="34" charset="0"/>
                <a:cs typeface="Arial" panose="020B0604020202020204" pitchFamily="34" charset="0"/>
              </a:rPr>
              <a:t>Module 5: Work study and performance</a:t>
            </a:r>
          </a:p>
        </p:txBody>
      </p:sp>
    </p:spTree>
    <p:extLst>
      <p:ext uri="{BB962C8B-B14F-4D97-AF65-F5344CB8AC3E}">
        <p14:creationId xmlns:p14="http://schemas.microsoft.com/office/powerpoint/2010/main" val="16824996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BC44349-E095-B640-BA77-F8550B225BD3}"/>
              </a:ext>
            </a:extLst>
          </p:cNvPr>
          <p:cNvPicPr>
            <a:picLocks noChangeAspect="1"/>
          </p:cNvPicPr>
          <p:nvPr/>
        </p:nvPicPr>
        <p:blipFill>
          <a:blip r:embed="rId2"/>
          <a:stretch>
            <a:fillRect/>
          </a:stretch>
        </p:blipFill>
        <p:spPr>
          <a:xfrm>
            <a:off x="11712389" y="6361876"/>
            <a:ext cx="382221" cy="461850"/>
          </a:xfrm>
          <a:prstGeom prst="rect">
            <a:avLst/>
          </a:prstGeom>
        </p:spPr>
      </p:pic>
      <p:sp>
        <p:nvSpPr>
          <p:cNvPr id="11" name="TextBox 10">
            <a:extLst>
              <a:ext uri="{FF2B5EF4-FFF2-40B4-BE49-F238E27FC236}">
                <a16:creationId xmlns:a16="http://schemas.microsoft.com/office/drawing/2014/main" id="{B47845E2-B490-9D4D-9BD0-54D563609FEE}"/>
              </a:ext>
            </a:extLst>
          </p:cNvPr>
          <p:cNvSpPr txBox="1"/>
          <p:nvPr/>
        </p:nvSpPr>
        <p:spPr>
          <a:xfrm>
            <a:off x="0" y="6418535"/>
            <a:ext cx="8820472" cy="338554"/>
          </a:xfrm>
          <a:prstGeom prst="rect">
            <a:avLst/>
          </a:prstGeom>
          <a:noFill/>
        </p:spPr>
        <p:txBody>
          <a:bodyPr wrap="square" rtlCol="0">
            <a:spAutoFit/>
          </a:bodyPr>
          <a:lstStyle/>
          <a:p>
            <a:r>
              <a:rPr lang="en-ZA" sz="1600" dirty="0" err="1">
                <a:solidFill>
                  <a:schemeClr val="bg1"/>
                </a:solidFill>
              </a:rPr>
              <a:t>www.futuremanagers.com</a:t>
            </a:r>
            <a:endParaRPr lang="en-ZA" sz="1600" dirty="0">
              <a:solidFill>
                <a:schemeClr val="bg1"/>
              </a:solidFill>
            </a:endParaRPr>
          </a:p>
        </p:txBody>
      </p:sp>
      <p:sp>
        <p:nvSpPr>
          <p:cNvPr id="13" name="Rectangle 12">
            <a:extLst>
              <a:ext uri="{FF2B5EF4-FFF2-40B4-BE49-F238E27FC236}">
                <a16:creationId xmlns:a16="http://schemas.microsoft.com/office/drawing/2014/main" id="{10263B4C-A81D-4191-97B2-8862E2CB37E6}"/>
              </a:ext>
            </a:extLst>
          </p:cNvPr>
          <p:cNvSpPr/>
          <p:nvPr/>
        </p:nvSpPr>
        <p:spPr>
          <a:xfrm>
            <a:off x="544605" y="544606"/>
            <a:ext cx="11093824" cy="5768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27BA99E4-F4F5-8D43-A38A-E11589EDCD02}"/>
              </a:ext>
            </a:extLst>
          </p:cNvPr>
          <p:cNvSpPr txBox="1"/>
          <p:nvPr/>
        </p:nvSpPr>
        <p:spPr>
          <a:xfrm>
            <a:off x="669602" y="668500"/>
            <a:ext cx="10824882" cy="461665"/>
          </a:xfrm>
          <a:prstGeom prst="rect">
            <a:avLst/>
          </a:prstGeom>
          <a:noFill/>
        </p:spPr>
        <p:txBody>
          <a:bodyPr wrap="square" rtlCol="0">
            <a:spAutoFit/>
          </a:bodyPr>
          <a:lstStyle/>
          <a:p>
            <a:pPr algn="r"/>
            <a:r>
              <a:rPr lang="en-GB" sz="2400" b="1" dirty="0">
                <a:latin typeface="Arial" panose="020B0604020202020204" pitchFamily="34" charset="0"/>
                <a:cs typeface="Arial" panose="020B0604020202020204" pitchFamily="34" charset="0"/>
              </a:rPr>
              <a:t>Module 5: Work study and performance (continued)</a:t>
            </a:r>
          </a:p>
        </p:txBody>
      </p:sp>
      <p:sp>
        <p:nvSpPr>
          <p:cNvPr id="8" name="TextBox 7">
            <a:extLst>
              <a:ext uri="{FF2B5EF4-FFF2-40B4-BE49-F238E27FC236}">
                <a16:creationId xmlns:a16="http://schemas.microsoft.com/office/drawing/2014/main" id="{411D3548-63CF-B143-8E9D-B93E1CCC8481}"/>
              </a:ext>
            </a:extLst>
          </p:cNvPr>
          <p:cNvSpPr txBox="1"/>
          <p:nvPr/>
        </p:nvSpPr>
        <p:spPr>
          <a:xfrm>
            <a:off x="793376" y="1802775"/>
            <a:ext cx="10596283" cy="3901837"/>
          </a:xfrm>
          <a:prstGeom prst="rect">
            <a:avLst/>
          </a:prstGeom>
          <a:noFill/>
        </p:spPr>
        <p:txBody>
          <a:bodyPr wrap="square" rtlCol="0">
            <a:spAutoFit/>
          </a:bodyPr>
          <a:lstStyle/>
          <a:p>
            <a:pPr>
              <a:lnSpc>
                <a:spcPct val="150000"/>
              </a:lnSpc>
            </a:pPr>
            <a:r>
              <a:rPr lang="en-GB" sz="2400" b="1" dirty="0">
                <a:solidFill>
                  <a:schemeClr val="accent2"/>
                </a:solidFill>
                <a:latin typeface="Arial" panose="020B0604020202020204" pitchFamily="34" charset="0"/>
                <a:cs typeface="Arial" panose="020B0604020202020204" pitchFamily="34" charset="0"/>
              </a:rPr>
              <a:t>PERFORMANCE </a:t>
            </a:r>
          </a:p>
          <a:p>
            <a:pPr>
              <a:lnSpc>
                <a:spcPct val="150000"/>
              </a:lnSpc>
            </a:pPr>
            <a:r>
              <a:rPr lang="en-ZA" sz="2400" dirty="0">
                <a:latin typeface="Arial" panose="020B0604020202020204" pitchFamily="34" charset="0"/>
                <a:cs typeface="Arial" panose="020B0604020202020204" pitchFamily="34" charset="0"/>
              </a:rPr>
              <a:t>Business performance relates to how many of the objectives or targets that are set by management were reached during a predetermined period of time. A big part of business performance includes performance standards. Performance standards is a management tool which establishes and assesses how well a job should be done. </a:t>
            </a:r>
          </a:p>
          <a:p>
            <a:pPr>
              <a:lnSpc>
                <a:spcPct val="150000"/>
              </a:lnSpc>
            </a:pPr>
            <a:endParaRPr lang="en-ZA"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112352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BC44349-E095-B640-BA77-F8550B225BD3}"/>
              </a:ext>
            </a:extLst>
          </p:cNvPr>
          <p:cNvPicPr>
            <a:picLocks noChangeAspect="1"/>
          </p:cNvPicPr>
          <p:nvPr/>
        </p:nvPicPr>
        <p:blipFill>
          <a:blip r:embed="rId2"/>
          <a:stretch>
            <a:fillRect/>
          </a:stretch>
        </p:blipFill>
        <p:spPr>
          <a:xfrm>
            <a:off x="11712389" y="6361876"/>
            <a:ext cx="382221" cy="461850"/>
          </a:xfrm>
          <a:prstGeom prst="rect">
            <a:avLst/>
          </a:prstGeom>
        </p:spPr>
      </p:pic>
      <p:sp>
        <p:nvSpPr>
          <p:cNvPr id="11" name="TextBox 10">
            <a:extLst>
              <a:ext uri="{FF2B5EF4-FFF2-40B4-BE49-F238E27FC236}">
                <a16:creationId xmlns:a16="http://schemas.microsoft.com/office/drawing/2014/main" id="{B47845E2-B490-9D4D-9BD0-54D563609FEE}"/>
              </a:ext>
            </a:extLst>
          </p:cNvPr>
          <p:cNvSpPr txBox="1"/>
          <p:nvPr/>
        </p:nvSpPr>
        <p:spPr>
          <a:xfrm>
            <a:off x="0" y="6418535"/>
            <a:ext cx="8820472" cy="338554"/>
          </a:xfrm>
          <a:prstGeom prst="rect">
            <a:avLst/>
          </a:prstGeom>
          <a:noFill/>
        </p:spPr>
        <p:txBody>
          <a:bodyPr wrap="square" rtlCol="0">
            <a:spAutoFit/>
          </a:bodyPr>
          <a:lstStyle/>
          <a:p>
            <a:r>
              <a:rPr lang="en-ZA" sz="1600" dirty="0" err="1">
                <a:solidFill>
                  <a:schemeClr val="bg1"/>
                </a:solidFill>
              </a:rPr>
              <a:t>www.futuremanagers.com</a:t>
            </a:r>
            <a:endParaRPr lang="en-ZA" sz="1600" dirty="0">
              <a:solidFill>
                <a:schemeClr val="bg1"/>
              </a:solidFill>
            </a:endParaRPr>
          </a:p>
        </p:txBody>
      </p:sp>
      <p:sp>
        <p:nvSpPr>
          <p:cNvPr id="15" name="Rectangle 14">
            <a:extLst>
              <a:ext uri="{FF2B5EF4-FFF2-40B4-BE49-F238E27FC236}">
                <a16:creationId xmlns:a16="http://schemas.microsoft.com/office/drawing/2014/main" id="{09DBDF20-6C58-4C10-890E-E99404A4841A}"/>
              </a:ext>
            </a:extLst>
          </p:cNvPr>
          <p:cNvSpPr/>
          <p:nvPr/>
        </p:nvSpPr>
        <p:spPr>
          <a:xfrm>
            <a:off x="544605" y="544606"/>
            <a:ext cx="11093824" cy="5768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4A32270A-B0A3-794E-ABA3-38B5164546B2}"/>
              </a:ext>
            </a:extLst>
          </p:cNvPr>
          <p:cNvSpPr txBox="1"/>
          <p:nvPr/>
        </p:nvSpPr>
        <p:spPr>
          <a:xfrm>
            <a:off x="793376" y="1802775"/>
            <a:ext cx="10596283" cy="5009833"/>
          </a:xfrm>
          <a:prstGeom prst="rect">
            <a:avLst/>
          </a:prstGeom>
          <a:noFill/>
        </p:spPr>
        <p:txBody>
          <a:bodyPr wrap="square" rtlCol="0">
            <a:spAutoFit/>
          </a:bodyPr>
          <a:lstStyle/>
          <a:p>
            <a:pPr>
              <a:lnSpc>
                <a:spcPct val="150000"/>
              </a:lnSpc>
            </a:pPr>
            <a:r>
              <a:rPr lang="en-GB" sz="2400" b="1" dirty="0">
                <a:solidFill>
                  <a:schemeClr val="accent2"/>
                </a:solidFill>
                <a:latin typeface="Arial" panose="020B0604020202020204" pitchFamily="34" charset="0"/>
                <a:cs typeface="Arial" panose="020B0604020202020204" pitchFamily="34" charset="0"/>
              </a:rPr>
              <a:t>THE OCCUPATIONAL HEALTH AND SAFETY ACT (OHSA)</a:t>
            </a:r>
          </a:p>
          <a:p>
            <a:pPr>
              <a:lnSpc>
                <a:spcPct val="150000"/>
              </a:lnSpc>
            </a:pPr>
            <a:r>
              <a:rPr lang="en-ZA" sz="2400" dirty="0">
                <a:latin typeface="Arial" panose="020B0604020202020204" pitchFamily="34" charset="0"/>
                <a:cs typeface="Arial" panose="020B0604020202020204" pitchFamily="34" charset="0"/>
              </a:rPr>
              <a:t>The Occupational Health and Safety Act 85 of 1993: </a:t>
            </a:r>
          </a:p>
          <a:p>
            <a:pPr marL="342900" indent="-342900">
              <a:lnSpc>
                <a:spcPct val="150000"/>
              </a:lnSpc>
              <a:buFont typeface="Arial" panose="020B0604020202020204" pitchFamily="34" charset="0"/>
              <a:buChar char="•"/>
            </a:pPr>
            <a:r>
              <a:rPr lang="en-ZA" sz="2400" dirty="0">
                <a:latin typeface="Arial" panose="020B0604020202020204" pitchFamily="34" charset="0"/>
                <a:cs typeface="Arial" panose="020B0604020202020204" pitchFamily="34" charset="0"/>
              </a:rPr>
              <a:t>Ensures that employees work in a safe and healthy environment. </a:t>
            </a:r>
          </a:p>
          <a:p>
            <a:pPr marL="342900" indent="-342900">
              <a:lnSpc>
                <a:spcPct val="150000"/>
              </a:lnSpc>
              <a:buFont typeface="Arial" panose="020B0604020202020204" pitchFamily="34" charset="0"/>
              <a:buChar char="•"/>
            </a:pPr>
            <a:r>
              <a:rPr lang="en-ZA" sz="2400" dirty="0">
                <a:latin typeface="Arial" panose="020B0604020202020204" pitchFamily="34" charset="0"/>
                <a:cs typeface="Arial" panose="020B0604020202020204" pitchFamily="34" charset="0"/>
              </a:rPr>
              <a:t>Prohibits employers from allowing employees to work in a situation that is potentially dangerous. </a:t>
            </a:r>
          </a:p>
          <a:p>
            <a:pPr marL="342900" indent="-342900">
              <a:lnSpc>
                <a:spcPct val="150000"/>
              </a:lnSpc>
              <a:buFont typeface="Arial" panose="020B0604020202020204" pitchFamily="34" charset="0"/>
              <a:buChar char="•"/>
            </a:pPr>
            <a:r>
              <a:rPr lang="en-ZA" sz="2400" dirty="0">
                <a:latin typeface="Arial" panose="020B0604020202020204" pitchFamily="34" charset="0"/>
                <a:cs typeface="Arial" panose="020B0604020202020204" pitchFamily="34" charset="0"/>
              </a:rPr>
              <a:t>Ensures employees have a right to know of any dangers in the workplace </a:t>
            </a:r>
          </a:p>
          <a:p>
            <a:pPr marL="342900" indent="-342900">
              <a:lnSpc>
                <a:spcPct val="150000"/>
              </a:lnSpc>
              <a:buFont typeface="Arial" panose="020B0604020202020204" pitchFamily="34" charset="0"/>
              <a:buChar char="•"/>
            </a:pPr>
            <a:r>
              <a:rPr lang="en-ZA" sz="2400" dirty="0">
                <a:latin typeface="Arial" panose="020B0604020202020204" pitchFamily="34" charset="0"/>
                <a:cs typeface="Arial" panose="020B0604020202020204" pitchFamily="34" charset="0"/>
              </a:rPr>
              <a:t>Provides for inspections by the Department of Labour and employers who break the law and can be fined or imprisoned. </a:t>
            </a:r>
          </a:p>
          <a:p>
            <a:pPr marL="457200" indent="-457200">
              <a:lnSpc>
                <a:spcPct val="150000"/>
              </a:lnSpc>
              <a:buFont typeface="+mj-lt"/>
              <a:buAutoNum type="arabicPeriod"/>
            </a:pPr>
            <a:endParaRPr lang="en-ZA" sz="24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73DE21AF-DCC8-47F2-BCAC-14C9406629F4}"/>
              </a:ext>
            </a:extLst>
          </p:cNvPr>
          <p:cNvSpPr txBox="1"/>
          <p:nvPr/>
        </p:nvSpPr>
        <p:spPr>
          <a:xfrm>
            <a:off x="669602" y="668500"/>
            <a:ext cx="10824882" cy="1200329"/>
          </a:xfrm>
          <a:prstGeom prst="rect">
            <a:avLst/>
          </a:prstGeom>
          <a:noFill/>
        </p:spPr>
        <p:txBody>
          <a:bodyPr wrap="square" rtlCol="0">
            <a:spAutoFit/>
          </a:bodyPr>
          <a:lstStyle/>
          <a:p>
            <a:pPr algn="r"/>
            <a:r>
              <a:rPr lang="en-GB" sz="3600" b="1" dirty="0">
                <a:latin typeface="Arial" panose="020B0604020202020204" pitchFamily="34" charset="0"/>
                <a:cs typeface="Arial" panose="020B0604020202020204" pitchFamily="34" charset="0"/>
              </a:rPr>
              <a:t>Module 6: The Occupational Health and Safety Act</a:t>
            </a:r>
          </a:p>
        </p:txBody>
      </p:sp>
    </p:spTree>
    <p:extLst>
      <p:ext uri="{BB962C8B-B14F-4D97-AF65-F5344CB8AC3E}">
        <p14:creationId xmlns:p14="http://schemas.microsoft.com/office/powerpoint/2010/main" val="4576366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BC44349-E095-B640-BA77-F8550B225BD3}"/>
              </a:ext>
            </a:extLst>
          </p:cNvPr>
          <p:cNvPicPr>
            <a:picLocks noChangeAspect="1"/>
          </p:cNvPicPr>
          <p:nvPr/>
        </p:nvPicPr>
        <p:blipFill>
          <a:blip r:embed="rId2"/>
          <a:stretch>
            <a:fillRect/>
          </a:stretch>
        </p:blipFill>
        <p:spPr>
          <a:xfrm>
            <a:off x="11712389" y="6361876"/>
            <a:ext cx="382221" cy="461850"/>
          </a:xfrm>
          <a:prstGeom prst="rect">
            <a:avLst/>
          </a:prstGeom>
        </p:spPr>
      </p:pic>
      <p:sp>
        <p:nvSpPr>
          <p:cNvPr id="11" name="TextBox 10">
            <a:extLst>
              <a:ext uri="{FF2B5EF4-FFF2-40B4-BE49-F238E27FC236}">
                <a16:creationId xmlns:a16="http://schemas.microsoft.com/office/drawing/2014/main" id="{B47845E2-B490-9D4D-9BD0-54D563609FEE}"/>
              </a:ext>
            </a:extLst>
          </p:cNvPr>
          <p:cNvSpPr txBox="1"/>
          <p:nvPr/>
        </p:nvSpPr>
        <p:spPr>
          <a:xfrm>
            <a:off x="0" y="6418535"/>
            <a:ext cx="8820472" cy="338554"/>
          </a:xfrm>
          <a:prstGeom prst="rect">
            <a:avLst/>
          </a:prstGeom>
          <a:noFill/>
        </p:spPr>
        <p:txBody>
          <a:bodyPr wrap="square" rtlCol="0">
            <a:spAutoFit/>
          </a:bodyPr>
          <a:lstStyle/>
          <a:p>
            <a:r>
              <a:rPr lang="en-ZA" sz="1600" dirty="0" err="1">
                <a:solidFill>
                  <a:schemeClr val="bg1"/>
                </a:solidFill>
              </a:rPr>
              <a:t>www.futuremanagers.com</a:t>
            </a:r>
            <a:endParaRPr lang="en-ZA" sz="1600" dirty="0">
              <a:solidFill>
                <a:schemeClr val="bg1"/>
              </a:solidFill>
            </a:endParaRPr>
          </a:p>
        </p:txBody>
      </p:sp>
      <p:sp>
        <p:nvSpPr>
          <p:cNvPr id="15" name="Rectangle 14">
            <a:extLst>
              <a:ext uri="{FF2B5EF4-FFF2-40B4-BE49-F238E27FC236}">
                <a16:creationId xmlns:a16="http://schemas.microsoft.com/office/drawing/2014/main" id="{09DBDF20-6C58-4C10-890E-E99404A4841A}"/>
              </a:ext>
            </a:extLst>
          </p:cNvPr>
          <p:cNvSpPr/>
          <p:nvPr/>
        </p:nvSpPr>
        <p:spPr>
          <a:xfrm>
            <a:off x="544605" y="544606"/>
            <a:ext cx="11093824" cy="5768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4A32270A-B0A3-794E-ABA3-38B5164546B2}"/>
              </a:ext>
            </a:extLst>
          </p:cNvPr>
          <p:cNvSpPr txBox="1"/>
          <p:nvPr/>
        </p:nvSpPr>
        <p:spPr>
          <a:xfrm>
            <a:off x="793376" y="1802775"/>
            <a:ext cx="10596283" cy="2793842"/>
          </a:xfrm>
          <a:prstGeom prst="rect">
            <a:avLst/>
          </a:prstGeom>
          <a:noFill/>
        </p:spPr>
        <p:txBody>
          <a:bodyPr wrap="square" rtlCol="0">
            <a:spAutoFit/>
          </a:bodyPr>
          <a:lstStyle/>
          <a:p>
            <a:pPr>
              <a:lnSpc>
                <a:spcPct val="150000"/>
              </a:lnSpc>
            </a:pPr>
            <a:r>
              <a:rPr lang="en-GB" sz="2400" b="1" dirty="0">
                <a:solidFill>
                  <a:schemeClr val="accent2"/>
                </a:solidFill>
                <a:latin typeface="Arial" panose="020B0604020202020204" pitchFamily="34" charset="0"/>
                <a:cs typeface="Arial" panose="020B0604020202020204" pitchFamily="34" charset="0"/>
              </a:rPr>
              <a:t>QUALITY IN CONSTRUCTION</a:t>
            </a:r>
          </a:p>
          <a:p>
            <a:pPr>
              <a:lnSpc>
                <a:spcPct val="150000"/>
              </a:lnSpc>
            </a:pPr>
            <a:r>
              <a:rPr lang="en-ZA" sz="2400" dirty="0">
                <a:latin typeface="Arial" panose="020B0604020202020204" pitchFamily="34" charset="0"/>
                <a:cs typeface="Arial" panose="020B0604020202020204" pitchFamily="34" charset="0"/>
              </a:rPr>
              <a:t>Construction quality control is a management system of planning and organisation aimed at making sure that the final deliverable meets the standards and guidelines set by the client. Quality control deals with the implementation of the quality program.</a:t>
            </a:r>
          </a:p>
        </p:txBody>
      </p:sp>
      <p:sp>
        <p:nvSpPr>
          <p:cNvPr id="9" name="TextBox 8">
            <a:extLst>
              <a:ext uri="{FF2B5EF4-FFF2-40B4-BE49-F238E27FC236}">
                <a16:creationId xmlns:a16="http://schemas.microsoft.com/office/drawing/2014/main" id="{73DE21AF-DCC8-47F2-BCAC-14C9406629F4}"/>
              </a:ext>
            </a:extLst>
          </p:cNvPr>
          <p:cNvSpPr txBox="1"/>
          <p:nvPr/>
        </p:nvSpPr>
        <p:spPr>
          <a:xfrm>
            <a:off x="669602" y="668500"/>
            <a:ext cx="10824882" cy="646331"/>
          </a:xfrm>
          <a:prstGeom prst="rect">
            <a:avLst/>
          </a:prstGeom>
          <a:noFill/>
        </p:spPr>
        <p:txBody>
          <a:bodyPr wrap="square" rtlCol="0">
            <a:spAutoFit/>
          </a:bodyPr>
          <a:lstStyle/>
          <a:p>
            <a:pPr algn="r"/>
            <a:r>
              <a:rPr lang="en-GB" sz="3600" b="1" dirty="0">
                <a:latin typeface="Arial" panose="020B0604020202020204" pitchFamily="34" charset="0"/>
                <a:cs typeface="Arial" panose="020B0604020202020204" pitchFamily="34" charset="0"/>
              </a:rPr>
              <a:t>Module 7: Quality and ethics in construction</a:t>
            </a:r>
          </a:p>
        </p:txBody>
      </p:sp>
    </p:spTree>
    <p:extLst>
      <p:ext uri="{BB962C8B-B14F-4D97-AF65-F5344CB8AC3E}">
        <p14:creationId xmlns:p14="http://schemas.microsoft.com/office/powerpoint/2010/main" val="33322876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BC44349-E095-B640-BA77-F8550B225BD3}"/>
              </a:ext>
            </a:extLst>
          </p:cNvPr>
          <p:cNvPicPr>
            <a:picLocks noChangeAspect="1"/>
          </p:cNvPicPr>
          <p:nvPr/>
        </p:nvPicPr>
        <p:blipFill>
          <a:blip r:embed="rId2"/>
          <a:stretch>
            <a:fillRect/>
          </a:stretch>
        </p:blipFill>
        <p:spPr>
          <a:xfrm>
            <a:off x="11712389" y="6361876"/>
            <a:ext cx="382221" cy="461850"/>
          </a:xfrm>
          <a:prstGeom prst="rect">
            <a:avLst/>
          </a:prstGeom>
        </p:spPr>
      </p:pic>
      <p:sp>
        <p:nvSpPr>
          <p:cNvPr id="11" name="TextBox 10">
            <a:extLst>
              <a:ext uri="{FF2B5EF4-FFF2-40B4-BE49-F238E27FC236}">
                <a16:creationId xmlns:a16="http://schemas.microsoft.com/office/drawing/2014/main" id="{B47845E2-B490-9D4D-9BD0-54D563609FEE}"/>
              </a:ext>
            </a:extLst>
          </p:cNvPr>
          <p:cNvSpPr txBox="1"/>
          <p:nvPr/>
        </p:nvSpPr>
        <p:spPr>
          <a:xfrm>
            <a:off x="0" y="6418535"/>
            <a:ext cx="8820472" cy="338554"/>
          </a:xfrm>
          <a:prstGeom prst="rect">
            <a:avLst/>
          </a:prstGeom>
          <a:noFill/>
        </p:spPr>
        <p:txBody>
          <a:bodyPr wrap="square" rtlCol="0">
            <a:spAutoFit/>
          </a:bodyPr>
          <a:lstStyle/>
          <a:p>
            <a:r>
              <a:rPr lang="en-ZA" sz="1600" dirty="0" err="1">
                <a:solidFill>
                  <a:schemeClr val="bg1"/>
                </a:solidFill>
              </a:rPr>
              <a:t>www.futuremanagers.com</a:t>
            </a:r>
            <a:endParaRPr lang="en-ZA" sz="1600" dirty="0">
              <a:solidFill>
                <a:schemeClr val="bg1"/>
              </a:solidFill>
            </a:endParaRPr>
          </a:p>
        </p:txBody>
      </p:sp>
      <p:sp>
        <p:nvSpPr>
          <p:cNvPr id="13" name="Rectangle 12">
            <a:extLst>
              <a:ext uri="{FF2B5EF4-FFF2-40B4-BE49-F238E27FC236}">
                <a16:creationId xmlns:a16="http://schemas.microsoft.com/office/drawing/2014/main" id="{10263B4C-A81D-4191-97B2-8862E2CB37E6}"/>
              </a:ext>
            </a:extLst>
          </p:cNvPr>
          <p:cNvSpPr/>
          <p:nvPr/>
        </p:nvSpPr>
        <p:spPr>
          <a:xfrm>
            <a:off x="544605" y="544606"/>
            <a:ext cx="11093824" cy="5768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27BA99E4-F4F5-8D43-A38A-E11589EDCD02}"/>
              </a:ext>
            </a:extLst>
          </p:cNvPr>
          <p:cNvSpPr txBox="1"/>
          <p:nvPr/>
        </p:nvSpPr>
        <p:spPr>
          <a:xfrm>
            <a:off x="669602" y="668500"/>
            <a:ext cx="10824882" cy="461665"/>
          </a:xfrm>
          <a:prstGeom prst="rect">
            <a:avLst/>
          </a:prstGeom>
          <a:noFill/>
        </p:spPr>
        <p:txBody>
          <a:bodyPr wrap="square" rtlCol="0">
            <a:spAutoFit/>
          </a:bodyPr>
          <a:lstStyle/>
          <a:p>
            <a:pPr algn="r"/>
            <a:r>
              <a:rPr lang="en-GB" sz="2400" b="1" dirty="0">
                <a:latin typeface="Arial" panose="020B0604020202020204" pitchFamily="34" charset="0"/>
                <a:cs typeface="Arial" panose="020B0604020202020204" pitchFamily="34" charset="0"/>
              </a:rPr>
              <a:t>Module 7: Quality and ethics in construction (continued)</a:t>
            </a:r>
          </a:p>
        </p:txBody>
      </p:sp>
      <p:sp>
        <p:nvSpPr>
          <p:cNvPr id="8" name="TextBox 7">
            <a:extLst>
              <a:ext uri="{FF2B5EF4-FFF2-40B4-BE49-F238E27FC236}">
                <a16:creationId xmlns:a16="http://schemas.microsoft.com/office/drawing/2014/main" id="{411D3548-63CF-B143-8E9D-B93E1CCC8481}"/>
              </a:ext>
            </a:extLst>
          </p:cNvPr>
          <p:cNvSpPr txBox="1"/>
          <p:nvPr/>
        </p:nvSpPr>
        <p:spPr>
          <a:xfrm>
            <a:off x="793376" y="1802775"/>
            <a:ext cx="10596283" cy="3347840"/>
          </a:xfrm>
          <a:prstGeom prst="rect">
            <a:avLst/>
          </a:prstGeom>
          <a:noFill/>
        </p:spPr>
        <p:txBody>
          <a:bodyPr wrap="square" rtlCol="0">
            <a:spAutoFit/>
          </a:bodyPr>
          <a:lstStyle/>
          <a:p>
            <a:pPr>
              <a:lnSpc>
                <a:spcPct val="150000"/>
              </a:lnSpc>
            </a:pPr>
            <a:r>
              <a:rPr lang="en-GB" sz="2400" b="1" dirty="0">
                <a:solidFill>
                  <a:schemeClr val="accent2"/>
                </a:solidFill>
                <a:latin typeface="Arial" panose="020B0604020202020204" pitchFamily="34" charset="0"/>
                <a:cs typeface="Arial" panose="020B0604020202020204" pitchFamily="34" charset="0"/>
              </a:rPr>
              <a:t>SPECIFICATIONS</a:t>
            </a:r>
          </a:p>
          <a:p>
            <a:pPr>
              <a:lnSpc>
                <a:spcPct val="150000"/>
              </a:lnSpc>
            </a:pPr>
            <a:r>
              <a:rPr lang="en-ZA" sz="2400" dirty="0">
                <a:latin typeface="Arial" panose="020B0604020202020204" pitchFamily="34" charset="0"/>
                <a:cs typeface="Arial" panose="020B0604020202020204" pitchFamily="34" charset="0"/>
              </a:rPr>
              <a:t>Specifications are written documents that describe and specify the types of materials to be used, the work to be carried out and the workmanship required for the successful execution of a project. The importance of specifications is that they should be clear, concise, comprehensive and consistent. </a:t>
            </a:r>
          </a:p>
        </p:txBody>
      </p:sp>
    </p:spTree>
    <p:extLst>
      <p:ext uri="{BB962C8B-B14F-4D97-AF65-F5344CB8AC3E}">
        <p14:creationId xmlns:p14="http://schemas.microsoft.com/office/powerpoint/2010/main" val="40243527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BC44349-E095-B640-BA77-F8550B225BD3}"/>
              </a:ext>
            </a:extLst>
          </p:cNvPr>
          <p:cNvPicPr>
            <a:picLocks noChangeAspect="1"/>
          </p:cNvPicPr>
          <p:nvPr/>
        </p:nvPicPr>
        <p:blipFill>
          <a:blip r:embed="rId2"/>
          <a:stretch>
            <a:fillRect/>
          </a:stretch>
        </p:blipFill>
        <p:spPr>
          <a:xfrm>
            <a:off x="11712389" y="6361876"/>
            <a:ext cx="382221" cy="461850"/>
          </a:xfrm>
          <a:prstGeom prst="rect">
            <a:avLst/>
          </a:prstGeom>
        </p:spPr>
      </p:pic>
      <p:sp>
        <p:nvSpPr>
          <p:cNvPr id="11" name="TextBox 10">
            <a:extLst>
              <a:ext uri="{FF2B5EF4-FFF2-40B4-BE49-F238E27FC236}">
                <a16:creationId xmlns:a16="http://schemas.microsoft.com/office/drawing/2014/main" id="{B47845E2-B490-9D4D-9BD0-54D563609FEE}"/>
              </a:ext>
            </a:extLst>
          </p:cNvPr>
          <p:cNvSpPr txBox="1"/>
          <p:nvPr/>
        </p:nvSpPr>
        <p:spPr>
          <a:xfrm>
            <a:off x="0" y="6418535"/>
            <a:ext cx="8820472" cy="338554"/>
          </a:xfrm>
          <a:prstGeom prst="rect">
            <a:avLst/>
          </a:prstGeom>
          <a:noFill/>
        </p:spPr>
        <p:txBody>
          <a:bodyPr wrap="square" rtlCol="0">
            <a:spAutoFit/>
          </a:bodyPr>
          <a:lstStyle/>
          <a:p>
            <a:r>
              <a:rPr lang="en-ZA" sz="1600" dirty="0" err="1">
                <a:solidFill>
                  <a:schemeClr val="bg1"/>
                </a:solidFill>
              </a:rPr>
              <a:t>www.futuremanagers.com</a:t>
            </a:r>
            <a:endParaRPr lang="en-ZA" sz="1600" dirty="0">
              <a:solidFill>
                <a:schemeClr val="bg1"/>
              </a:solidFill>
            </a:endParaRPr>
          </a:p>
        </p:txBody>
      </p:sp>
      <p:sp>
        <p:nvSpPr>
          <p:cNvPr id="13" name="Rectangle 12">
            <a:extLst>
              <a:ext uri="{FF2B5EF4-FFF2-40B4-BE49-F238E27FC236}">
                <a16:creationId xmlns:a16="http://schemas.microsoft.com/office/drawing/2014/main" id="{10263B4C-A81D-4191-97B2-8862E2CB37E6}"/>
              </a:ext>
            </a:extLst>
          </p:cNvPr>
          <p:cNvSpPr/>
          <p:nvPr/>
        </p:nvSpPr>
        <p:spPr>
          <a:xfrm>
            <a:off x="544605" y="544606"/>
            <a:ext cx="11093824" cy="5768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27BA99E4-F4F5-8D43-A38A-E11589EDCD02}"/>
              </a:ext>
            </a:extLst>
          </p:cNvPr>
          <p:cNvSpPr txBox="1"/>
          <p:nvPr/>
        </p:nvSpPr>
        <p:spPr>
          <a:xfrm>
            <a:off x="669602" y="668500"/>
            <a:ext cx="10824882" cy="461665"/>
          </a:xfrm>
          <a:prstGeom prst="rect">
            <a:avLst/>
          </a:prstGeom>
          <a:noFill/>
        </p:spPr>
        <p:txBody>
          <a:bodyPr wrap="square" rtlCol="0">
            <a:spAutoFit/>
          </a:bodyPr>
          <a:lstStyle/>
          <a:p>
            <a:pPr algn="r"/>
            <a:r>
              <a:rPr lang="en-GB" sz="2400" b="1" dirty="0">
                <a:latin typeface="Arial" panose="020B0604020202020204" pitchFamily="34" charset="0"/>
                <a:cs typeface="Arial" panose="020B0604020202020204" pitchFamily="34" charset="0"/>
              </a:rPr>
              <a:t>Module 7: Quality and ethics in construction (continued)</a:t>
            </a:r>
          </a:p>
        </p:txBody>
      </p:sp>
      <p:sp>
        <p:nvSpPr>
          <p:cNvPr id="8" name="TextBox 7">
            <a:extLst>
              <a:ext uri="{FF2B5EF4-FFF2-40B4-BE49-F238E27FC236}">
                <a16:creationId xmlns:a16="http://schemas.microsoft.com/office/drawing/2014/main" id="{411D3548-63CF-B143-8E9D-B93E1CCC8481}"/>
              </a:ext>
            </a:extLst>
          </p:cNvPr>
          <p:cNvSpPr txBox="1"/>
          <p:nvPr/>
        </p:nvSpPr>
        <p:spPr>
          <a:xfrm>
            <a:off x="793376" y="1802775"/>
            <a:ext cx="10596283" cy="2793842"/>
          </a:xfrm>
          <a:prstGeom prst="rect">
            <a:avLst/>
          </a:prstGeom>
          <a:noFill/>
        </p:spPr>
        <p:txBody>
          <a:bodyPr wrap="square" rtlCol="0">
            <a:spAutoFit/>
          </a:bodyPr>
          <a:lstStyle/>
          <a:p>
            <a:pPr>
              <a:lnSpc>
                <a:spcPct val="150000"/>
              </a:lnSpc>
            </a:pPr>
            <a:r>
              <a:rPr lang="en-GB" sz="2400" b="1" dirty="0">
                <a:solidFill>
                  <a:schemeClr val="accent2"/>
                </a:solidFill>
                <a:latin typeface="Arial" panose="020B0604020202020204" pitchFamily="34" charset="0"/>
                <a:cs typeface="Arial" panose="020B0604020202020204" pitchFamily="34" charset="0"/>
              </a:rPr>
              <a:t>ETHICS IN CONSTRUCTION</a:t>
            </a:r>
          </a:p>
          <a:p>
            <a:pPr>
              <a:lnSpc>
                <a:spcPct val="150000"/>
              </a:lnSpc>
            </a:pPr>
            <a:r>
              <a:rPr lang="en-ZA" sz="2400" dirty="0">
                <a:latin typeface="Arial" panose="020B0604020202020204" pitchFamily="34" charset="0"/>
                <a:cs typeface="Arial" panose="020B0604020202020204" pitchFamily="34" charset="0"/>
              </a:rPr>
              <a:t>Ethics is generally comprised of three pillars that represent: </a:t>
            </a:r>
          </a:p>
          <a:p>
            <a:pPr marL="342900" indent="-342900">
              <a:lnSpc>
                <a:spcPct val="150000"/>
              </a:lnSpc>
              <a:buFont typeface="Arial" panose="020B0604020202020204" pitchFamily="34" charset="0"/>
              <a:buChar char="•"/>
            </a:pPr>
            <a:r>
              <a:rPr lang="en-ZA" sz="2400" dirty="0">
                <a:latin typeface="Arial" panose="020B0604020202020204" pitchFamily="34" charset="0"/>
                <a:cs typeface="Arial" panose="020B0604020202020204" pitchFamily="34" charset="0"/>
              </a:rPr>
              <a:t>A system of moral principles; </a:t>
            </a:r>
          </a:p>
          <a:p>
            <a:pPr marL="342900" indent="-342900">
              <a:lnSpc>
                <a:spcPct val="150000"/>
              </a:lnSpc>
              <a:buFont typeface="Arial" panose="020B0604020202020204" pitchFamily="34" charset="0"/>
              <a:buChar char="•"/>
            </a:pPr>
            <a:r>
              <a:rPr lang="en-ZA" sz="2400" dirty="0">
                <a:latin typeface="Arial" panose="020B0604020202020204" pitchFamily="34" charset="0"/>
                <a:cs typeface="Arial" panose="020B0604020202020204" pitchFamily="34" charset="0"/>
              </a:rPr>
              <a:t>The rules of conduct with respect to human actions; and </a:t>
            </a:r>
          </a:p>
          <a:p>
            <a:pPr marL="342900" indent="-342900">
              <a:lnSpc>
                <a:spcPct val="150000"/>
              </a:lnSpc>
              <a:buFont typeface="Arial" panose="020B0604020202020204" pitchFamily="34" charset="0"/>
              <a:buChar char="•"/>
            </a:pPr>
            <a:r>
              <a:rPr lang="en-ZA" sz="2400" dirty="0">
                <a:latin typeface="Arial" panose="020B0604020202020204" pitchFamily="34" charset="0"/>
                <a:cs typeface="Arial" panose="020B0604020202020204" pitchFamily="34" charset="0"/>
              </a:rPr>
              <a:t>Individual moral principles. </a:t>
            </a:r>
          </a:p>
        </p:txBody>
      </p:sp>
    </p:spTree>
    <p:extLst>
      <p:ext uri="{BB962C8B-B14F-4D97-AF65-F5344CB8AC3E}">
        <p14:creationId xmlns:p14="http://schemas.microsoft.com/office/powerpoint/2010/main" val="18069230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BC44349-E095-B640-BA77-F8550B225BD3}"/>
              </a:ext>
            </a:extLst>
          </p:cNvPr>
          <p:cNvPicPr>
            <a:picLocks noChangeAspect="1"/>
          </p:cNvPicPr>
          <p:nvPr/>
        </p:nvPicPr>
        <p:blipFill>
          <a:blip r:embed="rId2"/>
          <a:stretch>
            <a:fillRect/>
          </a:stretch>
        </p:blipFill>
        <p:spPr>
          <a:xfrm>
            <a:off x="11712389" y="6361876"/>
            <a:ext cx="382221" cy="461850"/>
          </a:xfrm>
          <a:prstGeom prst="rect">
            <a:avLst/>
          </a:prstGeom>
        </p:spPr>
      </p:pic>
      <p:sp>
        <p:nvSpPr>
          <p:cNvPr id="11" name="TextBox 10">
            <a:extLst>
              <a:ext uri="{FF2B5EF4-FFF2-40B4-BE49-F238E27FC236}">
                <a16:creationId xmlns:a16="http://schemas.microsoft.com/office/drawing/2014/main" id="{B47845E2-B490-9D4D-9BD0-54D563609FEE}"/>
              </a:ext>
            </a:extLst>
          </p:cNvPr>
          <p:cNvSpPr txBox="1"/>
          <p:nvPr/>
        </p:nvSpPr>
        <p:spPr>
          <a:xfrm>
            <a:off x="0" y="6418535"/>
            <a:ext cx="8820472" cy="338554"/>
          </a:xfrm>
          <a:prstGeom prst="rect">
            <a:avLst/>
          </a:prstGeom>
          <a:noFill/>
        </p:spPr>
        <p:txBody>
          <a:bodyPr wrap="square" rtlCol="0">
            <a:spAutoFit/>
          </a:bodyPr>
          <a:lstStyle/>
          <a:p>
            <a:r>
              <a:rPr lang="en-ZA" sz="1600" dirty="0" err="1">
                <a:solidFill>
                  <a:schemeClr val="bg1"/>
                </a:solidFill>
              </a:rPr>
              <a:t>www.futuremanagers.com</a:t>
            </a:r>
            <a:endParaRPr lang="en-ZA" sz="1600" dirty="0">
              <a:solidFill>
                <a:schemeClr val="bg1"/>
              </a:solidFill>
            </a:endParaRPr>
          </a:p>
        </p:txBody>
      </p:sp>
      <p:sp>
        <p:nvSpPr>
          <p:cNvPr id="15" name="Rectangle 14">
            <a:extLst>
              <a:ext uri="{FF2B5EF4-FFF2-40B4-BE49-F238E27FC236}">
                <a16:creationId xmlns:a16="http://schemas.microsoft.com/office/drawing/2014/main" id="{09DBDF20-6C58-4C10-890E-E99404A4841A}"/>
              </a:ext>
            </a:extLst>
          </p:cNvPr>
          <p:cNvSpPr/>
          <p:nvPr/>
        </p:nvSpPr>
        <p:spPr>
          <a:xfrm>
            <a:off x="544605" y="544606"/>
            <a:ext cx="11093824" cy="5768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4A32270A-B0A3-794E-ABA3-38B5164546B2}"/>
              </a:ext>
            </a:extLst>
          </p:cNvPr>
          <p:cNvSpPr txBox="1"/>
          <p:nvPr/>
        </p:nvSpPr>
        <p:spPr>
          <a:xfrm>
            <a:off x="793376" y="1802775"/>
            <a:ext cx="10596283" cy="2239844"/>
          </a:xfrm>
          <a:prstGeom prst="rect">
            <a:avLst/>
          </a:prstGeom>
          <a:noFill/>
        </p:spPr>
        <p:txBody>
          <a:bodyPr wrap="square" rtlCol="0">
            <a:spAutoFit/>
          </a:bodyPr>
          <a:lstStyle/>
          <a:p>
            <a:pPr>
              <a:lnSpc>
                <a:spcPct val="150000"/>
              </a:lnSpc>
            </a:pPr>
            <a:r>
              <a:rPr lang="en-GB" sz="2400" b="1" dirty="0">
                <a:solidFill>
                  <a:schemeClr val="accent2"/>
                </a:solidFill>
                <a:latin typeface="Arial" panose="020B0604020202020204" pitchFamily="34" charset="0"/>
                <a:cs typeface="Arial" panose="020B0604020202020204" pitchFamily="34" charset="0"/>
              </a:rPr>
              <a:t>CONTRACT LAWS</a:t>
            </a:r>
          </a:p>
          <a:p>
            <a:pPr>
              <a:lnSpc>
                <a:spcPct val="150000"/>
              </a:lnSpc>
            </a:pPr>
            <a:r>
              <a:rPr lang="en-ZA" sz="2400" dirty="0">
                <a:latin typeface="Arial" panose="020B0604020202020204" pitchFamily="34" charset="0"/>
                <a:cs typeface="Arial" panose="020B0604020202020204" pitchFamily="34" charset="0"/>
              </a:rPr>
              <a:t>A contract is a written or oral promise, or a set of promises between two or more parties, that is enforceable by law. In simple terms, a contract is a legally enforceable promise. </a:t>
            </a:r>
          </a:p>
        </p:txBody>
      </p:sp>
      <p:sp>
        <p:nvSpPr>
          <p:cNvPr id="9" name="TextBox 8">
            <a:extLst>
              <a:ext uri="{FF2B5EF4-FFF2-40B4-BE49-F238E27FC236}">
                <a16:creationId xmlns:a16="http://schemas.microsoft.com/office/drawing/2014/main" id="{73DE21AF-DCC8-47F2-BCAC-14C9406629F4}"/>
              </a:ext>
            </a:extLst>
          </p:cNvPr>
          <p:cNvSpPr txBox="1"/>
          <p:nvPr/>
        </p:nvSpPr>
        <p:spPr>
          <a:xfrm>
            <a:off x="669602" y="668500"/>
            <a:ext cx="10824882" cy="646331"/>
          </a:xfrm>
          <a:prstGeom prst="rect">
            <a:avLst/>
          </a:prstGeom>
          <a:noFill/>
        </p:spPr>
        <p:txBody>
          <a:bodyPr wrap="square" rtlCol="0">
            <a:spAutoFit/>
          </a:bodyPr>
          <a:lstStyle/>
          <a:p>
            <a:pPr algn="r"/>
            <a:r>
              <a:rPr lang="en-GB" sz="3600" b="1" dirty="0">
                <a:latin typeface="Arial" panose="020B0604020202020204" pitchFamily="34" charset="0"/>
                <a:cs typeface="Arial" panose="020B0604020202020204" pitchFamily="34" charset="0"/>
              </a:rPr>
              <a:t>Module 8: Contract and labour laws</a:t>
            </a:r>
          </a:p>
        </p:txBody>
      </p:sp>
    </p:spTree>
    <p:extLst>
      <p:ext uri="{BB962C8B-B14F-4D97-AF65-F5344CB8AC3E}">
        <p14:creationId xmlns:p14="http://schemas.microsoft.com/office/powerpoint/2010/main" val="33863115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BC44349-E095-B640-BA77-F8550B225BD3}"/>
              </a:ext>
            </a:extLst>
          </p:cNvPr>
          <p:cNvPicPr>
            <a:picLocks noChangeAspect="1"/>
          </p:cNvPicPr>
          <p:nvPr/>
        </p:nvPicPr>
        <p:blipFill>
          <a:blip r:embed="rId2"/>
          <a:stretch>
            <a:fillRect/>
          </a:stretch>
        </p:blipFill>
        <p:spPr>
          <a:xfrm>
            <a:off x="11712389" y="6361876"/>
            <a:ext cx="382221" cy="461850"/>
          </a:xfrm>
          <a:prstGeom prst="rect">
            <a:avLst/>
          </a:prstGeom>
        </p:spPr>
      </p:pic>
      <p:sp>
        <p:nvSpPr>
          <p:cNvPr id="11" name="TextBox 10">
            <a:extLst>
              <a:ext uri="{FF2B5EF4-FFF2-40B4-BE49-F238E27FC236}">
                <a16:creationId xmlns:a16="http://schemas.microsoft.com/office/drawing/2014/main" id="{B47845E2-B490-9D4D-9BD0-54D563609FEE}"/>
              </a:ext>
            </a:extLst>
          </p:cNvPr>
          <p:cNvSpPr txBox="1"/>
          <p:nvPr/>
        </p:nvSpPr>
        <p:spPr>
          <a:xfrm>
            <a:off x="0" y="6418535"/>
            <a:ext cx="8820472" cy="338554"/>
          </a:xfrm>
          <a:prstGeom prst="rect">
            <a:avLst/>
          </a:prstGeom>
          <a:noFill/>
        </p:spPr>
        <p:txBody>
          <a:bodyPr wrap="square" rtlCol="0">
            <a:spAutoFit/>
          </a:bodyPr>
          <a:lstStyle/>
          <a:p>
            <a:r>
              <a:rPr lang="en-ZA" sz="1600" dirty="0" err="1">
                <a:solidFill>
                  <a:schemeClr val="bg1"/>
                </a:solidFill>
              </a:rPr>
              <a:t>www.futuremanagers.com</a:t>
            </a:r>
            <a:endParaRPr lang="en-ZA" sz="1600" dirty="0">
              <a:solidFill>
                <a:schemeClr val="bg1"/>
              </a:solidFill>
            </a:endParaRPr>
          </a:p>
        </p:txBody>
      </p:sp>
      <p:sp>
        <p:nvSpPr>
          <p:cNvPr id="13" name="Rectangle 12">
            <a:extLst>
              <a:ext uri="{FF2B5EF4-FFF2-40B4-BE49-F238E27FC236}">
                <a16:creationId xmlns:a16="http://schemas.microsoft.com/office/drawing/2014/main" id="{10263B4C-A81D-4191-97B2-8862E2CB37E6}"/>
              </a:ext>
            </a:extLst>
          </p:cNvPr>
          <p:cNvSpPr/>
          <p:nvPr/>
        </p:nvSpPr>
        <p:spPr>
          <a:xfrm>
            <a:off x="544605" y="544606"/>
            <a:ext cx="11093824" cy="5768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27BA99E4-F4F5-8D43-A38A-E11589EDCD02}"/>
              </a:ext>
            </a:extLst>
          </p:cNvPr>
          <p:cNvSpPr txBox="1"/>
          <p:nvPr/>
        </p:nvSpPr>
        <p:spPr>
          <a:xfrm>
            <a:off x="669602" y="668500"/>
            <a:ext cx="10824882" cy="461665"/>
          </a:xfrm>
          <a:prstGeom prst="rect">
            <a:avLst/>
          </a:prstGeom>
          <a:noFill/>
        </p:spPr>
        <p:txBody>
          <a:bodyPr wrap="square" rtlCol="0">
            <a:spAutoFit/>
          </a:bodyPr>
          <a:lstStyle/>
          <a:p>
            <a:pPr algn="r"/>
            <a:r>
              <a:rPr lang="en-GB" sz="2400" b="1" dirty="0">
                <a:latin typeface="Arial" panose="020B0604020202020204" pitchFamily="34" charset="0"/>
                <a:cs typeface="Arial" panose="020B0604020202020204" pitchFamily="34" charset="0"/>
              </a:rPr>
              <a:t>Module 8: Contract and labour laws (continued)</a:t>
            </a:r>
          </a:p>
        </p:txBody>
      </p:sp>
      <p:sp>
        <p:nvSpPr>
          <p:cNvPr id="8" name="TextBox 7">
            <a:extLst>
              <a:ext uri="{FF2B5EF4-FFF2-40B4-BE49-F238E27FC236}">
                <a16:creationId xmlns:a16="http://schemas.microsoft.com/office/drawing/2014/main" id="{411D3548-63CF-B143-8E9D-B93E1CCC8481}"/>
              </a:ext>
            </a:extLst>
          </p:cNvPr>
          <p:cNvSpPr txBox="1"/>
          <p:nvPr/>
        </p:nvSpPr>
        <p:spPr>
          <a:xfrm>
            <a:off x="793376" y="1802775"/>
            <a:ext cx="10596283" cy="3901837"/>
          </a:xfrm>
          <a:prstGeom prst="rect">
            <a:avLst/>
          </a:prstGeom>
          <a:noFill/>
        </p:spPr>
        <p:txBody>
          <a:bodyPr wrap="square" rtlCol="0">
            <a:spAutoFit/>
          </a:bodyPr>
          <a:lstStyle/>
          <a:p>
            <a:pPr>
              <a:lnSpc>
                <a:spcPct val="150000"/>
              </a:lnSpc>
            </a:pPr>
            <a:r>
              <a:rPr lang="en-GB" sz="2400" b="1" dirty="0">
                <a:solidFill>
                  <a:schemeClr val="accent2"/>
                </a:solidFill>
                <a:latin typeface="Arial" panose="020B0604020202020204" pitchFamily="34" charset="0"/>
                <a:cs typeface="Arial" panose="020B0604020202020204" pitchFamily="34" charset="0"/>
              </a:rPr>
              <a:t>LABOUR LAWS</a:t>
            </a:r>
          </a:p>
          <a:p>
            <a:pPr>
              <a:lnSpc>
                <a:spcPct val="150000"/>
              </a:lnSpc>
            </a:pPr>
            <a:r>
              <a:rPr lang="en-ZA" sz="2400" dirty="0">
                <a:latin typeface="Arial" panose="020B0604020202020204" pitchFamily="34" charset="0"/>
                <a:cs typeface="Arial" panose="020B0604020202020204" pitchFamily="34" charset="0"/>
              </a:rPr>
              <a:t>South African labour laws regulate the relationship between </a:t>
            </a:r>
            <a:r>
              <a:rPr lang="en-ZA" sz="2400">
                <a:latin typeface="Arial" panose="020B0604020202020204" pitchFamily="34" charset="0"/>
                <a:cs typeface="Arial" panose="020B0604020202020204" pitchFamily="34" charset="0"/>
              </a:rPr>
              <a:t>employers, employees </a:t>
            </a:r>
            <a:r>
              <a:rPr lang="en-ZA" sz="2400" dirty="0">
                <a:latin typeface="Arial" panose="020B0604020202020204" pitchFamily="34" charset="0"/>
                <a:cs typeface="Arial" panose="020B0604020202020204" pitchFamily="34" charset="0"/>
              </a:rPr>
              <a:t>and trade unions in the Republic of South Africa. Labour laws in South Africa include the Basic Conditions of Employment Act, Labour Relations Act, National Minimum Wage Act, Employment Equity Act, Unemployment Insurance Act and the Occupational Health and Safety legislation with regulations. </a:t>
            </a:r>
          </a:p>
        </p:txBody>
      </p:sp>
    </p:spTree>
    <p:extLst>
      <p:ext uri="{BB962C8B-B14F-4D97-AF65-F5344CB8AC3E}">
        <p14:creationId xmlns:p14="http://schemas.microsoft.com/office/powerpoint/2010/main" val="42937940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44673</TotalTime>
  <Words>1249</Words>
  <Application>Microsoft Macintosh PowerPoint</Application>
  <PresentationFormat>Widescreen</PresentationFormat>
  <Paragraphs>134</Paragraphs>
  <Slides>23</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Brandon Grotesque Medium</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Ryk Cloete</dc:creator>
  <cp:lastModifiedBy>Becky Leighton</cp:lastModifiedBy>
  <cp:revision>279</cp:revision>
  <dcterms:created xsi:type="dcterms:W3CDTF">2018-09-18T08:47:31Z</dcterms:created>
  <dcterms:modified xsi:type="dcterms:W3CDTF">2022-09-08T14:12:19Z</dcterms:modified>
</cp:coreProperties>
</file>